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4"/>
  </p:sldMasterIdLst>
  <p:notesMasterIdLst>
    <p:notesMasterId r:id="rId21"/>
  </p:notesMasterIdLst>
  <p:sldIdLst>
    <p:sldId id="256" r:id="rId5"/>
    <p:sldId id="265" r:id="rId6"/>
    <p:sldId id="269" r:id="rId7"/>
    <p:sldId id="279" r:id="rId8"/>
    <p:sldId id="283" r:id="rId9"/>
    <p:sldId id="281" r:id="rId10"/>
    <p:sldId id="284" r:id="rId11"/>
    <p:sldId id="285" r:id="rId12"/>
    <p:sldId id="286" r:id="rId13"/>
    <p:sldId id="287" r:id="rId14"/>
    <p:sldId id="288" r:id="rId15"/>
    <p:sldId id="289" r:id="rId16"/>
    <p:sldId id="290" r:id="rId17"/>
    <p:sldId id="291" r:id="rId18"/>
    <p:sldId id="258" r:id="rId19"/>
    <p:sldId id="292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2043329-90A3-AA27-09E1-5EDA14C4C278}" name="Genevieve Evans" initials="GE" userId="085f8911888a4d79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urent Beauregard" initials="LB" lastIdx="16" clrIdx="0">
    <p:extLst>
      <p:ext uri="{19B8F6BF-5375-455C-9EA6-DF929625EA0E}">
        <p15:presenceInfo xmlns:p15="http://schemas.microsoft.com/office/powerpoint/2012/main" userId="S::lbeauregard@srta.ca.gov::4b4ca705-531b-40c5-ba5a-d3197478393e" providerId="AD"/>
      </p:ext>
    </p:extLst>
  </p:cmAuthor>
  <p:cmAuthor id="2" name="Keith Williams (SRTA)" initials="KW" lastIdx="29" clrIdx="1">
    <p:extLst>
      <p:ext uri="{19B8F6BF-5375-455C-9EA6-DF929625EA0E}">
        <p15:presenceInfo xmlns:p15="http://schemas.microsoft.com/office/powerpoint/2012/main" userId="S::kwilliams@srta.ca.gov::be43513d-1ef7-4432-b755-95015c25b75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548A"/>
    <a:srgbClr val="449A6D"/>
    <a:srgbClr val="4788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790" autoAdjust="0"/>
  </p:normalViewPr>
  <p:slideViewPr>
    <p:cSldViewPr>
      <p:cViewPr varScale="1">
        <p:scale>
          <a:sx n="89" d="100"/>
          <a:sy n="89" d="100"/>
        </p:scale>
        <p:origin x="224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Relationship Id="rId27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E2F0E-1AB5-468B-8ED5-AC0012E4EF96}" type="datetimeFigureOut">
              <a:rPr lang="en-US" smtClean="0"/>
              <a:t>1/24/2024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63EE08-83A3-47B5-8CDD-E712FBC620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821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63EE08-83A3-47B5-8CDD-E712FBC620C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8633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63EE08-83A3-47B5-8CDD-E712FBC620C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1145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63EE08-83A3-47B5-8CDD-E712FBC620C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070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3" y="3810001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Rectangle 23"/>
          <p:cNvSpPr/>
          <p:nvPr/>
        </p:nvSpPr>
        <p:spPr>
          <a:xfrm flipV="1">
            <a:off x="5410201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Rectangle 24"/>
          <p:cNvSpPr/>
          <p:nvPr/>
        </p:nvSpPr>
        <p:spPr>
          <a:xfrm flipV="1">
            <a:off x="5410201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1" y="3675528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1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8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E911ADF0-4907-4622-BB5A-4464BC28AA10}" type="datetimeFigureOut">
              <a:rPr lang="en-US" smtClean="0"/>
              <a:pPr/>
              <a:t>1/24/2024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37422828-8FB4-4FBE-97A3-B0CE77EE2BD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1ADF0-4907-4622-BB5A-4464BC28AA10}" type="datetimeFigureOut">
              <a:rPr lang="en-US" smtClean="0"/>
              <a:pPr/>
              <a:t>1/24/2024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22828-8FB4-4FBE-97A3-B0CE77EE2BD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1ADF0-4907-4622-BB5A-4464BC28AA10}" type="datetimeFigureOut">
              <a:rPr lang="en-US" smtClean="0"/>
              <a:pPr/>
              <a:t>1/24/2024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22828-8FB4-4FBE-97A3-B0CE77EE2BD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1ADF0-4907-4622-BB5A-4464BC28AA10}" type="datetimeFigureOut">
              <a:rPr lang="en-US" smtClean="0"/>
              <a:pPr/>
              <a:t>1/24/2024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22828-8FB4-4FBE-97A3-B0CE77EE2B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936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85800"/>
            <a:ext cx="8229600" cy="685800"/>
          </a:xfrm>
        </p:spPr>
        <p:txBody>
          <a:bodyPr/>
          <a:lstStyle>
            <a:lvl1pPr algn="ctr">
              <a:defRPr baseline="0"/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26736"/>
          </a:xfrm>
        </p:spPr>
        <p:txBody>
          <a:bodyPr/>
          <a:lstStyle>
            <a:lvl1pPr>
              <a:defRPr sz="2200" baseline="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200" baseline="0">
                <a:solidFill>
                  <a:schemeClr val="accent2"/>
                </a:solidFill>
              </a:defRPr>
            </a:lvl2pPr>
            <a:lvl3pPr>
              <a:defRPr sz="2200" baseline="0"/>
            </a:lvl3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1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1ADF0-4907-4622-BB5A-4464BC28AA10}" type="datetimeFigureOut">
              <a:rPr lang="en-US" smtClean="0"/>
              <a:pPr/>
              <a:t>1/24/2024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22828-8FB4-4FBE-97A3-B0CE77EE2BD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5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5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1ADF0-4907-4622-BB5A-4464BC28AA10}" type="datetimeFigureOut">
              <a:rPr lang="en-US" smtClean="0"/>
              <a:pPr/>
              <a:t>1/24/2024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22828-8FB4-4FBE-97A3-B0CE77EE2BD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6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6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911ADF0-4907-4622-BB5A-4464BC28AA10}" type="datetimeFigureOut">
              <a:rPr lang="en-US" smtClean="0"/>
              <a:pPr/>
              <a:t>1/24/2024</a:t>
            </a:fld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7422828-8FB4-4FBE-97A3-B0CE77EE2B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E911ADF0-4907-4622-BB5A-4464BC28AA10}" type="datetimeFigureOut">
              <a:rPr lang="en-US" smtClean="0"/>
              <a:pPr/>
              <a:t>1/24/2024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37422828-8FB4-4FBE-97A3-B0CE77EE2BD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1ADF0-4907-4622-BB5A-4464BC28AA10}" type="datetimeFigureOut">
              <a:rPr lang="en-US" smtClean="0"/>
              <a:pPr/>
              <a:t>1/24/2024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22828-8FB4-4FBE-97A3-B0CE77EE2BD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1ADF0-4907-4622-BB5A-4464BC28AA10}" type="datetimeFigureOut">
              <a:rPr lang="en-US" smtClean="0"/>
              <a:pPr/>
              <a:t>1/24/2024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22828-8FB4-4FBE-97A3-B0CE77EE2BD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5" y="1109161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9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1ADF0-4907-4622-BB5A-4464BC28AA10}" type="datetimeFigureOut">
              <a:rPr lang="en-US" smtClean="0"/>
              <a:pPr/>
              <a:t>1/24/2024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22828-8FB4-4FBE-97A3-B0CE77EE2BD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9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1" y="308277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1" name="Rectangle 30"/>
          <p:cNvSpPr/>
          <p:nvPr/>
        </p:nvSpPr>
        <p:spPr>
          <a:xfrm flipV="1">
            <a:off x="5410183" y="360247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2" name="Rectangle 31"/>
          <p:cNvSpPr/>
          <p:nvPr/>
        </p:nvSpPr>
        <p:spPr>
          <a:xfrm flipV="1">
            <a:off x="5410201" y="440113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7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5" y="-2001"/>
            <a:ext cx="57627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E911ADF0-4907-4622-BB5A-4464BC28AA10}" type="datetimeFigureOut">
              <a:rPr lang="en-US" smtClean="0"/>
              <a:pPr/>
              <a:t>1/24/2024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37422828-8FB4-4FBE-97A3-B0CE77EE2BD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lbeauregard@srta.ca.gov" TargetMode="External"/><Relationship Id="rId2" Type="http://schemas.openxmlformats.org/officeDocument/2006/relationships/hyperlink" Target="mailto:kwilliams@srta.ca.gov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21A1FA9-9A5E-0D9D-5A8C-BB5ACE437E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2296"/>
          <a:stretch/>
        </p:blipFill>
        <p:spPr>
          <a:xfrm>
            <a:off x="-1" y="-1"/>
            <a:ext cx="9164589" cy="42376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2700" y="4076546"/>
            <a:ext cx="8458200" cy="1470025"/>
          </a:xfrm>
        </p:spPr>
        <p:txBody>
          <a:bodyPr>
            <a:noAutofit/>
          </a:bodyPr>
          <a:lstStyle/>
          <a:p>
            <a:pPr algn="r"/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Shasta Coordinated </a:t>
            </a:r>
            <a:b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</a:b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Transportation Plan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909" y="4660121"/>
            <a:ext cx="4953000" cy="1752600"/>
          </a:xfrm>
        </p:spPr>
        <p:txBody>
          <a:bodyPr/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SSTAC Workshop #3</a:t>
            </a:r>
          </a:p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01/24/2023</a:t>
            </a:r>
          </a:p>
        </p:txBody>
      </p:sp>
      <p:pic>
        <p:nvPicPr>
          <p:cNvPr id="4" name="Picture 19" descr="LSC logo for presentati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624185"/>
            <a:ext cx="1153459" cy="1102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C4C4130-7897-C23F-AC98-35FA9091EB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6213" y="5823147"/>
            <a:ext cx="3095625" cy="7334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E6DCF30-1ADE-D155-E3B9-F96C7E324C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3800" y="5774046"/>
            <a:ext cx="1447800" cy="953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7582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3" y="1110107"/>
            <a:ext cx="4267200" cy="873948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Strategy 6: Maintain Current Level of Transportation Services</a:t>
            </a:r>
            <a:b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</a:br>
            <a:endParaRPr lang="en-US" sz="3200" dirty="0"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E41779-8CF1-ADAB-5B2C-57FFC404B4A7}"/>
              </a:ext>
            </a:extLst>
          </p:cNvPr>
          <p:cNvSpPr txBox="1"/>
          <p:nvPr/>
        </p:nvSpPr>
        <p:spPr>
          <a:xfrm>
            <a:off x="331005" y="2667000"/>
            <a:ext cx="39227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6.1 Apply for grants for transportation services (Section 5310, FTA Low or No Emission grants, etc.).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BBB807-B806-0116-2C5E-1B97329D8DE3}"/>
              </a:ext>
            </a:extLst>
          </p:cNvPr>
          <p:cNvSpPr txBox="1"/>
          <p:nvPr/>
        </p:nvSpPr>
        <p:spPr>
          <a:xfrm>
            <a:off x="331005" y="4038600"/>
            <a:ext cx="363093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6.2 Complete vehicle and facility projects as outlined in the RABA and SRTA ZEB Rollout Plans.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88CC52E-B72D-0A91-D176-671D5428E2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8022" y="685800"/>
            <a:ext cx="4815977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065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52400" y="885363"/>
            <a:ext cx="5865495" cy="873948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Strategy 7: Expand Outreach and Regional Education of Services</a:t>
            </a:r>
            <a:b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</a:br>
            <a:endParaRPr lang="en-US" sz="3200" dirty="0"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E41779-8CF1-ADAB-5B2C-57FFC404B4A7}"/>
              </a:ext>
            </a:extLst>
          </p:cNvPr>
          <p:cNvSpPr txBox="1"/>
          <p:nvPr/>
        </p:nvSpPr>
        <p:spPr>
          <a:xfrm>
            <a:off x="331470" y="1905000"/>
            <a:ext cx="45453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7.1 Explore opportunities to consolidate all regional public transit providers under one brand.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BBB807-B806-0116-2C5E-1B97329D8DE3}"/>
              </a:ext>
            </a:extLst>
          </p:cNvPr>
          <p:cNvSpPr txBox="1"/>
          <p:nvPr/>
        </p:nvSpPr>
        <p:spPr>
          <a:xfrm>
            <a:off x="341107" y="3119709"/>
            <a:ext cx="453569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7.2 Maintain database of transportation service providers and update Need-A-Ride Guide.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45039A-9DA2-A2C1-A25B-50BD3C0F5403}"/>
              </a:ext>
            </a:extLst>
          </p:cNvPr>
          <p:cNvSpPr txBox="1"/>
          <p:nvPr/>
        </p:nvSpPr>
        <p:spPr>
          <a:xfrm>
            <a:off x="331470" y="4328116"/>
            <a:ext cx="43167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7.3 Develop marketing materials to inform public of available NEMT services.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F91B5D-B968-629B-C1ED-80074B8D45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0" y="607281"/>
            <a:ext cx="3505201" cy="625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12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00050" y="521821"/>
            <a:ext cx="5078730" cy="873948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Strategy Discussion</a:t>
            </a:r>
            <a:endParaRPr lang="en-US" sz="2800" dirty="0"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E41779-8CF1-ADAB-5B2C-57FFC404B4A7}"/>
              </a:ext>
            </a:extLst>
          </p:cNvPr>
          <p:cNvSpPr txBox="1"/>
          <p:nvPr/>
        </p:nvSpPr>
        <p:spPr>
          <a:xfrm>
            <a:off x="457200" y="1608977"/>
            <a:ext cx="33642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What strategies really stand out to you?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BBB807-B806-0116-2C5E-1B97329D8DE3}"/>
              </a:ext>
            </a:extLst>
          </p:cNvPr>
          <p:cNvSpPr txBox="1"/>
          <p:nvPr/>
        </p:nvSpPr>
        <p:spPr>
          <a:xfrm>
            <a:off x="5002530" y="1545360"/>
            <a:ext cx="453569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What challenges do you see in implementing these strategies?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45039A-9DA2-A2C1-A25B-50BD3C0F5403}"/>
              </a:ext>
            </a:extLst>
          </p:cNvPr>
          <p:cNvSpPr txBox="1"/>
          <p:nvPr/>
        </p:nvSpPr>
        <p:spPr>
          <a:xfrm>
            <a:off x="2604135" y="2512142"/>
            <a:ext cx="43167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What else would you like to know?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AE4006-BB09-DA57-E65A-EC692F45F1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0003" b="6051"/>
          <a:stretch/>
        </p:blipFill>
        <p:spPr>
          <a:xfrm>
            <a:off x="-21515" y="3307747"/>
            <a:ext cx="9258300" cy="3550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392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76133"/>
            <a:ext cx="5078730" cy="873948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Implementation Discussion</a:t>
            </a:r>
            <a:endParaRPr lang="en-US" sz="2800" dirty="0"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E41779-8CF1-ADAB-5B2C-57FFC404B4A7}"/>
              </a:ext>
            </a:extLst>
          </p:cNvPr>
          <p:cNvSpPr txBox="1"/>
          <p:nvPr/>
        </p:nvSpPr>
        <p:spPr>
          <a:xfrm>
            <a:off x="238461" y="1235072"/>
            <a:ext cx="891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accent6">
                    <a:lumMod val="50000"/>
                  </a:schemeClr>
                </a:solidFill>
              </a:rPr>
              <a:t>Reviewing Table 15: Shasta Coordinated Transportation Plan - Implementation Plan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BBB807-B806-0116-2C5E-1B97329D8DE3}"/>
              </a:ext>
            </a:extLst>
          </p:cNvPr>
          <p:cNvSpPr txBox="1"/>
          <p:nvPr/>
        </p:nvSpPr>
        <p:spPr>
          <a:xfrm>
            <a:off x="6117599" y="3785634"/>
            <a:ext cx="192877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What else should we consider?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45039A-9DA2-A2C1-A25B-50BD3C0F5403}"/>
              </a:ext>
            </a:extLst>
          </p:cNvPr>
          <p:cNvSpPr txBox="1"/>
          <p:nvPr/>
        </p:nvSpPr>
        <p:spPr>
          <a:xfrm>
            <a:off x="1225889" y="2615381"/>
            <a:ext cx="32766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Are there any strategies where the implementation timeline seems unreasonable to meet?</a:t>
            </a:r>
          </a:p>
        </p:txBody>
      </p:sp>
      <p:pic>
        <p:nvPicPr>
          <p:cNvPr id="7" name="Graphic 6" descr="Thought bubble outline">
            <a:extLst>
              <a:ext uri="{FF2B5EF4-FFF2-40B4-BE49-F238E27FC236}">
                <a16:creationId xmlns:a16="http://schemas.microsoft.com/office/drawing/2014/main" id="{D9D0045F-26C8-91CF-3C1F-5A46449ECA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090577"/>
            <a:ext cx="5767423" cy="5767423"/>
          </a:xfrm>
          <a:prstGeom prst="rect">
            <a:avLst/>
          </a:prstGeom>
        </p:spPr>
      </p:pic>
      <p:pic>
        <p:nvPicPr>
          <p:cNvPr id="10" name="Graphic 9" descr="Speech outline">
            <a:extLst>
              <a:ext uri="{FF2B5EF4-FFF2-40B4-BE49-F238E27FC236}">
                <a16:creationId xmlns:a16="http://schemas.microsoft.com/office/drawing/2014/main" id="{ABE10A05-0947-7A52-B1BD-F3F6FE485B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52665" y="2743200"/>
            <a:ext cx="3767390" cy="3767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462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519738"/>
            <a:ext cx="5078730" cy="873948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Need-A-Ride Guide Update</a:t>
            </a:r>
            <a:endParaRPr lang="en-US" sz="2800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BBB807-B806-0116-2C5E-1B97329D8DE3}"/>
              </a:ext>
            </a:extLst>
          </p:cNvPr>
          <p:cNvSpPr txBox="1"/>
          <p:nvPr/>
        </p:nvSpPr>
        <p:spPr>
          <a:xfrm>
            <a:off x="523944" y="2438400"/>
            <a:ext cx="68674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An initial redesign and color update was implemented throughout the brochure.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45039A-9DA2-A2C1-A25B-50BD3C0F5403}"/>
              </a:ext>
            </a:extLst>
          </p:cNvPr>
          <p:cNvSpPr txBox="1"/>
          <p:nvPr/>
        </p:nvSpPr>
        <p:spPr>
          <a:xfrm>
            <a:off x="523944" y="1600200"/>
            <a:ext cx="656265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Existing Need-A-Ride Guide content was extracted and reviewed for accuracy.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4DA403-7B52-1A74-185C-B64DF8BC8BE2}"/>
              </a:ext>
            </a:extLst>
          </p:cNvPr>
          <p:cNvSpPr txBox="1"/>
          <p:nvPr/>
        </p:nvSpPr>
        <p:spPr>
          <a:xfrm>
            <a:off x="523944" y="3429000"/>
            <a:ext cx="74770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SRTA reviewed and provided comments to LSC to implement.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D08748-C825-A013-6623-E95A28EAB5AA}"/>
              </a:ext>
            </a:extLst>
          </p:cNvPr>
          <p:cNvSpPr txBox="1"/>
          <p:nvPr/>
        </p:nvSpPr>
        <p:spPr>
          <a:xfrm>
            <a:off x="523944" y="4114800"/>
            <a:ext cx="747705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Draft Guide will be distributed in February for review and comment by SSTAC before the final guide is prepared for printing and distribution.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521504D-AFF5-87F0-7B9F-62DBA6102BB5}"/>
              </a:ext>
            </a:extLst>
          </p:cNvPr>
          <p:cNvSpPr txBox="1"/>
          <p:nvPr/>
        </p:nvSpPr>
        <p:spPr>
          <a:xfrm>
            <a:off x="838200" y="5943600"/>
            <a:ext cx="6934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i="1" dirty="0">
                <a:solidFill>
                  <a:schemeClr val="accent6">
                    <a:lumMod val="50000"/>
                  </a:schemeClr>
                </a:solidFill>
              </a:rPr>
              <a:t>Where would you like to see the Need-A-Ride Guide available in the community?</a:t>
            </a:r>
          </a:p>
        </p:txBody>
      </p:sp>
    </p:spTree>
    <p:extLst>
      <p:ext uri="{BB962C8B-B14F-4D97-AF65-F5344CB8AC3E}">
        <p14:creationId xmlns:p14="http://schemas.microsoft.com/office/powerpoint/2010/main" val="3999870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6" grpId="0"/>
      <p:bldP spid="9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i="1" dirty="0">
                <a:latin typeface="+mn-lt"/>
              </a:rPr>
              <a:t>Thank you!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19200"/>
            <a:ext cx="8177463" cy="5126736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endParaRPr lang="en-US" sz="1800" dirty="0"/>
          </a:p>
          <a:p>
            <a:pPr marL="109728" indent="0">
              <a:buNone/>
            </a:pPr>
            <a:endParaRPr lang="en-US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09728" indent="0" algn="ctr">
              <a:buNone/>
            </a:pPr>
            <a:r>
              <a:rPr lang="en-US" sz="2400" b="1" i="1" dirty="0">
                <a:solidFill>
                  <a:schemeClr val="accent6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Please contact Keith Williams or Laurent Beauregard if you have any further questions or concerns.</a:t>
            </a:r>
          </a:p>
          <a:p>
            <a:pPr marL="109728" indent="0" algn="ctr">
              <a:buNone/>
            </a:pPr>
            <a:endParaRPr lang="en-US" sz="2400" b="1" dirty="0">
              <a:solidFill>
                <a:schemeClr val="accent6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09728" indent="0" algn="ctr">
              <a:buNone/>
            </a:pP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Keith Williams</a:t>
            </a:r>
          </a:p>
          <a:p>
            <a:pPr marL="109728" indent="0" algn="ctr">
              <a:buNone/>
            </a:pP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(530) 262-6192 </a:t>
            </a:r>
          </a:p>
          <a:p>
            <a:pPr marL="109728" indent="0" algn="ctr">
              <a:buNone/>
            </a:pPr>
            <a:r>
              <a:rPr lang="en-US" sz="2400" u="sng" dirty="0">
                <a:solidFill>
                  <a:schemeClr val="accent6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hlinkClick r:id="rId2"/>
              </a:rPr>
              <a:t>kwilliams@srta.ca.gov</a:t>
            </a:r>
            <a:endParaRPr lang="en-US" sz="2400" u="sng" dirty="0">
              <a:solidFill>
                <a:schemeClr val="accent6">
                  <a:lumMod val="50000"/>
                </a:schemeClr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09728" indent="0" algn="ctr">
              <a:buNone/>
            </a:pPr>
            <a:endParaRPr lang="en-US" sz="2400" dirty="0">
              <a:solidFill>
                <a:schemeClr val="accent6">
                  <a:lumMod val="50000"/>
                </a:schemeClr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09728" indent="0" algn="ctr">
              <a:buNone/>
            </a:pP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Laurent Beauregard</a:t>
            </a:r>
          </a:p>
          <a:p>
            <a:pPr marL="109728" indent="0" algn="ctr">
              <a:buNone/>
            </a:pP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530-262-6205</a:t>
            </a:r>
          </a:p>
          <a:p>
            <a:pPr marL="109728" indent="0" algn="ctr">
              <a:buNone/>
            </a:pP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hlinkClick r:id="rId3"/>
              </a:rPr>
              <a:t>lbeauregard@srta.ca.gov</a:t>
            </a:r>
            <a:endParaRPr lang="en-US" sz="2400" dirty="0">
              <a:solidFill>
                <a:schemeClr val="accent6">
                  <a:lumMod val="50000"/>
                </a:schemeClr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09728" indent="0" algn="ctr">
              <a:buNone/>
            </a:pPr>
            <a:endParaRPr lang="en-US" sz="1800" dirty="0">
              <a:solidFill>
                <a:schemeClr val="accent6">
                  <a:lumMod val="50000"/>
                </a:schemeClr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09728" indent="0">
              <a:buNone/>
            </a:pPr>
            <a:endParaRPr lang="en-US" sz="2400" dirty="0">
              <a:solidFill>
                <a:schemeClr val="accent6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09728" indent="0">
              <a:buNone/>
            </a:pPr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210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b="1" i="1" dirty="0">
                <a:latin typeface="+mn-lt"/>
              </a:rPr>
              <a:t>Final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8481" y="2102672"/>
            <a:ext cx="8177463" cy="838200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Does the SSTAC recommend approval of the Draft Final 2024 Shasta Coordinated Transportation Plan?  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09728" indent="0">
              <a:buNone/>
            </a:pPr>
            <a:endParaRPr lang="en-US" dirty="0">
              <a:solidFill>
                <a:schemeClr val="accent6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6F0F75-EAEC-40D0-C387-68E07BA64B2C}"/>
              </a:ext>
            </a:extLst>
          </p:cNvPr>
          <p:cNvSpPr txBox="1"/>
          <p:nvPr/>
        </p:nvSpPr>
        <p:spPr>
          <a:xfrm>
            <a:off x="1440186" y="3506097"/>
            <a:ext cx="626362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Which modifications would you prefer to see, if any, before the SRTA Board of Directors considers the plan for approval?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432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616" y="620286"/>
            <a:ext cx="8229600" cy="914400"/>
          </a:xfrm>
        </p:spPr>
        <p:txBody>
          <a:bodyPr>
            <a:normAutofit/>
          </a:bodyPr>
          <a:lstStyle/>
          <a:p>
            <a:r>
              <a:rPr lang="en-US" b="1" dirty="0">
                <a:latin typeface="+mn-lt"/>
              </a:rPr>
              <a:t>Project Team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5DBCCD-44F7-6B15-3FFE-A5F927974B66}"/>
              </a:ext>
            </a:extLst>
          </p:cNvPr>
          <p:cNvSpPr txBox="1"/>
          <p:nvPr/>
        </p:nvSpPr>
        <p:spPr>
          <a:xfrm>
            <a:off x="1066800" y="1680051"/>
            <a:ext cx="639854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09728" indent="0">
              <a:buClr>
                <a:schemeClr val="accent2"/>
              </a:buClr>
              <a:buNone/>
            </a:pP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+mn-lt"/>
                <a:cs typeface="Calibri Light" panose="020F0302020204030204" pitchFamily="34" charset="0"/>
              </a:rPr>
              <a:t>Shasta Regional Transportation Agency </a:t>
            </a:r>
          </a:p>
          <a:p>
            <a:pPr marL="742950" lvl="1" indent="-285750"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Keith Williams, Senior Transportation Planner, AICP</a:t>
            </a:r>
          </a:p>
          <a:p>
            <a:pPr marL="742950" lvl="1" indent="-285750"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Laurent Beauregard, Assistant Transportation Planner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69C273-9B39-336B-04CB-70C6D5B49915}"/>
              </a:ext>
            </a:extLst>
          </p:cNvPr>
          <p:cNvSpPr txBox="1"/>
          <p:nvPr/>
        </p:nvSpPr>
        <p:spPr>
          <a:xfrm>
            <a:off x="1066800" y="3048000"/>
            <a:ext cx="6841232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09728" indent="0">
              <a:buClr>
                <a:schemeClr val="accent2"/>
              </a:buClr>
              <a:buNone/>
            </a:pP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+mn-lt"/>
                <a:cs typeface="Calibri Light" panose="020F0302020204030204" pitchFamily="34" charset="0"/>
              </a:rPr>
              <a:t>LSC Transportation Consultants</a:t>
            </a:r>
          </a:p>
          <a:p>
            <a:pPr marL="742950" lvl="1" indent="-285750"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Justine Marmesh, Senior Transportation Planner, AICP</a:t>
            </a:r>
          </a:p>
          <a:p>
            <a:pPr marL="742950" lvl="1" indent="-285750"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Genevieve Evans, Associate Transportation Planner, AICP</a:t>
            </a:r>
          </a:p>
          <a:p>
            <a:pPr marL="742950" lvl="1" indent="-285750"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Claire Hutchinson, Transportation Planner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8E62CA-DBA5-5844-44AC-014F3A52FED3}"/>
              </a:ext>
            </a:extLst>
          </p:cNvPr>
          <p:cNvSpPr txBox="1"/>
          <p:nvPr/>
        </p:nvSpPr>
        <p:spPr>
          <a:xfrm>
            <a:off x="1066800" y="4709993"/>
            <a:ext cx="417511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09728" indent="0">
              <a:buClr>
                <a:schemeClr val="accent2"/>
              </a:buClr>
              <a:buNone/>
            </a:pP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+mn-lt"/>
                <a:cs typeface="Calibri Light" panose="020F0302020204030204" pitchFamily="34" charset="0"/>
              </a:rPr>
              <a:t>AIM Consulting</a:t>
            </a:r>
          </a:p>
          <a:p>
            <a:pPr marL="800100" lvl="1" indent="-342900"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Katie Demaio, Project Manager</a:t>
            </a:r>
          </a:p>
        </p:txBody>
      </p:sp>
    </p:spTree>
    <p:extLst>
      <p:ext uri="{BB962C8B-B14F-4D97-AF65-F5344CB8AC3E}">
        <p14:creationId xmlns:p14="http://schemas.microsoft.com/office/powerpoint/2010/main" val="102712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+mn-lt"/>
              </a:rPr>
              <a:t>Recent Project Progress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0470" y="1458715"/>
            <a:ext cx="8272130" cy="457200"/>
          </a:xfrm>
        </p:spPr>
        <p:txBody>
          <a:bodyPr/>
          <a:lstStyle/>
          <a:p>
            <a:pPr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Technical Memorandum 3 completed in December</a:t>
            </a:r>
          </a:p>
          <a:p>
            <a:pPr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6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E136D2-9DF4-E5E1-1403-0E17060379E5}"/>
              </a:ext>
            </a:extLst>
          </p:cNvPr>
          <p:cNvSpPr txBox="1"/>
          <p:nvPr/>
        </p:nvSpPr>
        <p:spPr>
          <a:xfrm>
            <a:off x="1235993" y="3056692"/>
            <a:ext cx="4187044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Draft 2024 Shasta Coordinated Plan</a:t>
            </a:r>
          </a:p>
          <a:p>
            <a:pPr marL="800100" lvl="1" indent="-342900">
              <a:buClr>
                <a:schemeClr val="accent6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SRTA and SSTAC review in Progress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66D8BF-C055-D553-CDE6-6C816A25666A}"/>
              </a:ext>
            </a:extLst>
          </p:cNvPr>
          <p:cNvSpPr txBox="1"/>
          <p:nvPr/>
        </p:nvSpPr>
        <p:spPr>
          <a:xfrm>
            <a:off x="1225107" y="1732458"/>
            <a:ext cx="403039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>
              <a:buClr>
                <a:schemeClr val="accent6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Needs Assessment</a:t>
            </a:r>
          </a:p>
          <a:p>
            <a:pPr lvl="1">
              <a:buClr>
                <a:schemeClr val="accent6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Coordination Goals and Objectives</a:t>
            </a:r>
          </a:p>
          <a:p>
            <a:pPr lvl="1">
              <a:buClr>
                <a:schemeClr val="accent6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Recommended Strategies</a:t>
            </a:r>
          </a:p>
          <a:p>
            <a:pPr lvl="1">
              <a:buClr>
                <a:schemeClr val="accent6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Implementation Plan </a:t>
            </a:r>
          </a:p>
        </p:txBody>
      </p:sp>
      <p:sp>
        <p:nvSpPr>
          <p:cNvPr id="10" name="Arrow: Curved Right 9">
            <a:extLst>
              <a:ext uri="{FF2B5EF4-FFF2-40B4-BE49-F238E27FC236}">
                <a16:creationId xmlns:a16="http://schemas.microsoft.com/office/drawing/2014/main" id="{6B29C614-14EB-D080-B40C-16F6AB02E8A6}"/>
              </a:ext>
            </a:extLst>
          </p:cNvPr>
          <p:cNvSpPr/>
          <p:nvPr/>
        </p:nvSpPr>
        <p:spPr>
          <a:xfrm>
            <a:off x="395609" y="1563002"/>
            <a:ext cx="704861" cy="1789798"/>
          </a:xfrm>
          <a:prstGeom prst="curved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5" name="Picture 14" descr="A blue van with a person walking by&#10;&#10;Description automatically generated">
            <a:extLst>
              <a:ext uri="{FF2B5EF4-FFF2-40B4-BE49-F238E27FC236}">
                <a16:creationId xmlns:a16="http://schemas.microsoft.com/office/drawing/2014/main" id="{CDD35574-4780-C008-8BF6-A233C2046E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6" t="20156" r="18174" b="12318"/>
          <a:stretch/>
        </p:blipFill>
        <p:spPr>
          <a:xfrm>
            <a:off x="4332051" y="4753240"/>
            <a:ext cx="4811949" cy="2104760"/>
          </a:xfrm>
          <a:prstGeom prst="rect">
            <a:avLst/>
          </a:prstGeom>
        </p:spPr>
      </p:pic>
      <p:pic>
        <p:nvPicPr>
          <p:cNvPr id="21" name="Picture 20" descr="A group of buses parked in a parking lot&#10;&#10;Description automatically generated">
            <a:extLst>
              <a:ext uri="{FF2B5EF4-FFF2-40B4-BE49-F238E27FC236}">
                <a16:creationId xmlns:a16="http://schemas.microsoft.com/office/drawing/2014/main" id="{5BFCCBEC-015D-5543-6D3E-D27EFC73141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" t="19904" r="8333" b="22651"/>
          <a:stretch/>
        </p:blipFill>
        <p:spPr>
          <a:xfrm>
            <a:off x="0" y="4764798"/>
            <a:ext cx="4332051" cy="2093202"/>
          </a:xfrm>
          <a:prstGeom prst="rect">
            <a:avLst/>
          </a:prstGeom>
        </p:spPr>
      </p:pic>
      <p:sp>
        <p:nvSpPr>
          <p:cNvPr id="4" name="Arrow: Curved Right 3">
            <a:extLst>
              <a:ext uri="{FF2B5EF4-FFF2-40B4-BE49-F238E27FC236}">
                <a16:creationId xmlns:a16="http://schemas.microsoft.com/office/drawing/2014/main" id="{B728AAF5-2C63-23C1-677E-D6F9DA0FB119}"/>
              </a:ext>
            </a:extLst>
          </p:cNvPr>
          <p:cNvSpPr/>
          <p:nvPr/>
        </p:nvSpPr>
        <p:spPr>
          <a:xfrm>
            <a:off x="292743" y="3012688"/>
            <a:ext cx="704861" cy="1407850"/>
          </a:xfrm>
          <a:prstGeom prst="curved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684C3E-7C1D-E13B-84AC-8AFAD1BCC194}"/>
              </a:ext>
            </a:extLst>
          </p:cNvPr>
          <p:cNvSpPr txBox="1"/>
          <p:nvPr/>
        </p:nvSpPr>
        <p:spPr>
          <a:xfrm>
            <a:off x="1235993" y="4020428"/>
            <a:ext cx="46863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Need-A-Ride Guide Update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08132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8" grpId="0"/>
      <p:bldP spid="10" grpId="0" animBg="1"/>
      <p:bldP spid="4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E6C9A0F7-CC8A-C62E-1164-AE4E230EF78F}"/>
              </a:ext>
            </a:extLst>
          </p:cNvPr>
          <p:cNvSpPr/>
          <p:nvPr/>
        </p:nvSpPr>
        <p:spPr>
          <a:xfrm>
            <a:off x="990600" y="4209565"/>
            <a:ext cx="6934200" cy="46166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3EFB3F6-C6ED-13B3-7C7E-52E1C4B76740}"/>
              </a:ext>
            </a:extLst>
          </p:cNvPr>
          <p:cNvSpPr/>
          <p:nvPr/>
        </p:nvSpPr>
        <p:spPr>
          <a:xfrm>
            <a:off x="1805964" y="5110580"/>
            <a:ext cx="5340350" cy="90996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5CE27E3-DBAA-E44C-F742-2F259D5EC4E8}"/>
              </a:ext>
            </a:extLst>
          </p:cNvPr>
          <p:cNvSpPr/>
          <p:nvPr/>
        </p:nvSpPr>
        <p:spPr>
          <a:xfrm>
            <a:off x="1384456" y="2244707"/>
            <a:ext cx="6057900" cy="77947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E6ABDFC-0E0A-8A4B-610B-11DC15DAF83B}"/>
              </a:ext>
            </a:extLst>
          </p:cNvPr>
          <p:cNvSpPr/>
          <p:nvPr/>
        </p:nvSpPr>
        <p:spPr>
          <a:xfrm>
            <a:off x="1572079" y="3414651"/>
            <a:ext cx="5848506" cy="46166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57200" y="644098"/>
            <a:ext cx="10058400" cy="830997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+mn-lt"/>
              </a:rPr>
              <a:t>Strategic Coordination Categories</a:t>
            </a:r>
            <a:endParaRPr lang="en-US" sz="3200" dirty="0">
              <a:latin typeface="+mn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C20E48F-7A64-CC5C-53EC-DDD8A7DBA52D}"/>
              </a:ext>
            </a:extLst>
          </p:cNvPr>
          <p:cNvSpPr txBox="1"/>
          <p:nvPr/>
        </p:nvSpPr>
        <p:spPr>
          <a:xfrm>
            <a:off x="1104900" y="4209566"/>
            <a:ext cx="693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chemeClr val="accent6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III. Maintain Existing Access to Transportation Services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022E33-AD53-DC94-8F22-15FC71C56A9A}"/>
              </a:ext>
            </a:extLst>
          </p:cNvPr>
          <p:cNvSpPr txBox="1"/>
          <p:nvPr/>
        </p:nvSpPr>
        <p:spPr>
          <a:xfrm>
            <a:off x="1593850" y="5163559"/>
            <a:ext cx="57277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chemeClr val="accent6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IV. Increase Public Awareness of Available Transportation Resources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1809DF-6580-D6F5-0DA8-595D4321C7F2}"/>
              </a:ext>
            </a:extLst>
          </p:cNvPr>
          <p:cNvSpPr txBox="1"/>
          <p:nvPr/>
        </p:nvSpPr>
        <p:spPr>
          <a:xfrm>
            <a:off x="1600200" y="3416120"/>
            <a:ext cx="58169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solidFill>
                  <a:schemeClr val="accent6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II.  Enhance or Expand Transportation Services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56732F-CF34-D6F0-6C5D-5C4D37919265}"/>
              </a:ext>
            </a:extLst>
          </p:cNvPr>
          <p:cNvSpPr txBox="1"/>
          <p:nvPr/>
        </p:nvSpPr>
        <p:spPr>
          <a:xfrm>
            <a:off x="941614" y="2232936"/>
            <a:ext cx="698318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i="1" dirty="0">
                <a:solidFill>
                  <a:schemeClr val="accent6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I. Increase Cooperation and Coordination Among Transportation Providers</a:t>
            </a:r>
          </a:p>
        </p:txBody>
      </p:sp>
    </p:spTree>
    <p:extLst>
      <p:ext uri="{BB962C8B-B14F-4D97-AF65-F5344CB8AC3E}">
        <p14:creationId xmlns:p14="http://schemas.microsoft.com/office/powerpoint/2010/main" val="335332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5" grpId="0" animBg="1"/>
      <p:bldP spid="14" grpId="0" animBg="1"/>
      <p:bldP spid="13" grpId="0" animBg="1"/>
      <p:bldP spid="11" grpId="0"/>
      <p:bldP spid="5" grpId="0"/>
      <p:bldP spid="6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57200" y="457200"/>
            <a:ext cx="10058400" cy="873948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+mn-lt"/>
              </a:rPr>
              <a:t>2024 Recommended Strategies</a:t>
            </a:r>
            <a:endParaRPr lang="en-US" sz="32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5943" y="1524000"/>
            <a:ext cx="7924800" cy="415216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en-US" sz="2400" b="1" u="sng" dirty="0">
                <a:solidFill>
                  <a:schemeClr val="accent6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Strategy 1: Improve Regional Organizational Coordination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C20E48F-7A64-CC5C-53EC-DDD8A7DBA52D}"/>
              </a:ext>
            </a:extLst>
          </p:cNvPr>
          <p:cNvSpPr txBox="1"/>
          <p:nvPr/>
        </p:nvSpPr>
        <p:spPr>
          <a:xfrm>
            <a:off x="304800" y="2066513"/>
            <a:ext cx="8305800" cy="981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sz="2400" b="1" u="sng" dirty="0">
                <a:solidFill>
                  <a:schemeClr val="accent6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Strategy 2: Minimize Duplication of Operational and Administrative Functions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9AD32D-66B3-8AC3-026A-51DB83B2D067}"/>
              </a:ext>
            </a:extLst>
          </p:cNvPr>
          <p:cNvSpPr txBox="1"/>
          <p:nvPr/>
        </p:nvSpPr>
        <p:spPr>
          <a:xfrm>
            <a:off x="342900" y="3124200"/>
            <a:ext cx="8496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chemeClr val="accent6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Strategy 3: Implement Technological Improvements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70C8CA-ED93-B40A-EE06-2221F6E69F69}"/>
              </a:ext>
            </a:extLst>
          </p:cNvPr>
          <p:cNvSpPr txBox="1"/>
          <p:nvPr/>
        </p:nvSpPr>
        <p:spPr>
          <a:xfrm>
            <a:off x="391886" y="3810000"/>
            <a:ext cx="8294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chemeClr val="accent6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Strategy 4: Invest in Infrastructure and Capital Improvements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9E035E-9134-20F9-B1B9-A223F8B104D0}"/>
              </a:ext>
            </a:extLst>
          </p:cNvPr>
          <p:cNvSpPr txBox="1"/>
          <p:nvPr/>
        </p:nvSpPr>
        <p:spPr>
          <a:xfrm>
            <a:off x="375626" y="4495800"/>
            <a:ext cx="85397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>
                <a:solidFill>
                  <a:schemeClr val="accent6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Strategy 5: Improve Access to Transportation for Residents in Need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C7EDDF-A758-D70E-B053-F319A936C2E0}"/>
              </a:ext>
            </a:extLst>
          </p:cNvPr>
          <p:cNvSpPr txBox="1"/>
          <p:nvPr/>
        </p:nvSpPr>
        <p:spPr>
          <a:xfrm>
            <a:off x="395751" y="5181600"/>
            <a:ext cx="75290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>
                <a:solidFill>
                  <a:schemeClr val="accent6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Strategy 6: Maintain Current Level of Transportation Services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BF7957-464E-8C76-74F8-DAFF421A7809}"/>
              </a:ext>
            </a:extLst>
          </p:cNvPr>
          <p:cNvSpPr txBox="1"/>
          <p:nvPr/>
        </p:nvSpPr>
        <p:spPr>
          <a:xfrm>
            <a:off x="381000" y="5862935"/>
            <a:ext cx="8001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1200"/>
              </a:spcBef>
              <a:spcAft>
                <a:spcPts val="600"/>
              </a:spcAft>
            </a:pPr>
            <a:r>
              <a:rPr lang="en-US" sz="2400" b="1" u="sng" dirty="0">
                <a:solidFill>
                  <a:schemeClr val="accent6">
                    <a:lumMod val="50000"/>
                  </a:schemeClr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Strategy 7: Expand Outreach and Regional Education of Services</a:t>
            </a:r>
          </a:p>
        </p:txBody>
      </p:sp>
    </p:spTree>
    <p:extLst>
      <p:ext uri="{BB962C8B-B14F-4D97-AF65-F5344CB8AC3E}">
        <p14:creationId xmlns:p14="http://schemas.microsoft.com/office/powerpoint/2010/main" val="4051092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1" grpId="0"/>
      <p:bldP spid="4" grpId="0"/>
      <p:bldP spid="5" grpId="0"/>
      <p:bldP spid="6" grpId="0"/>
      <p:bldP spid="8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533400" y="990600"/>
            <a:ext cx="10058400" cy="873948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Strategy 1: Improve Regional </a:t>
            </a:r>
            <a:b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Organizational Coordination</a:t>
            </a:r>
            <a:b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</a:br>
            <a:endParaRPr lang="en-US" sz="3200" dirty="0"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E41779-8CF1-ADAB-5B2C-57FFC404B4A7}"/>
              </a:ext>
            </a:extLst>
          </p:cNvPr>
          <p:cNvSpPr txBox="1"/>
          <p:nvPr/>
        </p:nvSpPr>
        <p:spPr>
          <a:xfrm>
            <a:off x="556708" y="1818843"/>
            <a:ext cx="784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1.1 Designate Mobility Manager position under RABA and ensure Mobility Manager consults with SSTAC and informs regional transit.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BBB807-B806-0116-2C5E-1B97329D8DE3}"/>
              </a:ext>
            </a:extLst>
          </p:cNvPr>
          <p:cNvSpPr txBox="1"/>
          <p:nvPr/>
        </p:nvSpPr>
        <p:spPr>
          <a:xfrm>
            <a:off x="561192" y="2515531"/>
            <a:ext cx="78485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1.2 Create and maintain an email listserv that includes contact information for a variety of organizations that represents seniors, disabled, and low-income residents to inform the community about transportation updates and ongoing planning efforts.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45039A-9DA2-A2C1-A25B-50BD3C0F5403}"/>
              </a:ext>
            </a:extLst>
          </p:cNvPr>
          <p:cNvSpPr txBox="1"/>
          <p:nvPr/>
        </p:nvSpPr>
        <p:spPr>
          <a:xfrm>
            <a:off x="548640" y="3804015"/>
            <a:ext cx="76755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1.3 Create consistent regional driver recruitment, development, screening, and training standards.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03D9A8-EACF-CE03-80E1-2E4E24F0E179}"/>
              </a:ext>
            </a:extLst>
          </p:cNvPr>
          <p:cNvSpPr txBox="1"/>
          <p:nvPr/>
        </p:nvSpPr>
        <p:spPr>
          <a:xfrm>
            <a:off x="581837" y="4538502"/>
            <a:ext cx="78279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1.4 Share program updates and changes with other regional providers (Examples: hours, routes, programs, grant eligibility, etc.).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46A9AF-1F72-ACAE-8E5D-C665426333A2}"/>
              </a:ext>
            </a:extLst>
          </p:cNvPr>
          <p:cNvSpPr txBox="1"/>
          <p:nvPr/>
        </p:nvSpPr>
        <p:spPr>
          <a:xfrm>
            <a:off x="556708" y="5446450"/>
            <a:ext cx="80565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1.5 Include regional service and demographic representatives (low-income service agencies, tribal organizations, etc.) in the SSTAC and other transportation planning efforts through regular, ongoing outreach. </a:t>
            </a:r>
          </a:p>
        </p:txBody>
      </p:sp>
    </p:spTree>
    <p:extLst>
      <p:ext uri="{BB962C8B-B14F-4D97-AF65-F5344CB8AC3E}">
        <p14:creationId xmlns:p14="http://schemas.microsoft.com/office/powerpoint/2010/main" val="165413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670" y="726252"/>
            <a:ext cx="8552659" cy="873948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Strategy 2: Minimize Duplication of Operational and Administrative Functions</a:t>
            </a:r>
            <a:endParaRPr lang="en-US" sz="3200" dirty="0"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E41779-8CF1-ADAB-5B2C-57FFC404B4A7}"/>
              </a:ext>
            </a:extLst>
          </p:cNvPr>
          <p:cNvSpPr txBox="1"/>
          <p:nvPr/>
        </p:nvSpPr>
        <p:spPr>
          <a:xfrm>
            <a:off x="517264" y="2243435"/>
            <a:ext cx="320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2.1 Consolidate RABA and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ShastaConnect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services under one organizational lead.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BBB807-B806-0116-2C5E-1B97329D8DE3}"/>
              </a:ext>
            </a:extLst>
          </p:cNvPr>
          <p:cNvSpPr txBox="1"/>
          <p:nvPr/>
        </p:nvSpPr>
        <p:spPr>
          <a:xfrm>
            <a:off x="517264" y="3680936"/>
            <a:ext cx="33528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2.2 Research and make progress towards resource sharing between agencies. (Examples: drivers, maintenance agreements, vehicles).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74E87F-7CC1-1C61-2FD3-A7CB5F0B71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500" t="20099"/>
          <a:stretch/>
        </p:blipFill>
        <p:spPr>
          <a:xfrm>
            <a:off x="4343400" y="1981200"/>
            <a:ext cx="48006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766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04800" y="694084"/>
            <a:ext cx="5791200" cy="873948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Strategy 3: Implement Technological Improvements</a:t>
            </a:r>
            <a:endParaRPr lang="en-US" sz="2800" dirty="0"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E41779-8CF1-ADAB-5B2C-57FFC404B4A7}"/>
              </a:ext>
            </a:extLst>
          </p:cNvPr>
          <p:cNvSpPr txBox="1"/>
          <p:nvPr/>
        </p:nvSpPr>
        <p:spPr>
          <a:xfrm>
            <a:off x="326750" y="1876613"/>
            <a:ext cx="48409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3.1 Research relevant app-based trip-planning programs and issue an RFP for development.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03D9A8-EACF-CE03-80E1-2E4E24F0E179}"/>
              </a:ext>
            </a:extLst>
          </p:cNvPr>
          <p:cNvSpPr txBox="1"/>
          <p:nvPr/>
        </p:nvSpPr>
        <p:spPr>
          <a:xfrm>
            <a:off x="4038600" y="4734991"/>
            <a:ext cx="50771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4.1 Install bus shelters, benches, signage, lighting, and security improvements to improve the passenger experience.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46A9AF-1F72-ACAE-8E5D-C665426333A2}"/>
              </a:ext>
            </a:extLst>
          </p:cNvPr>
          <p:cNvSpPr txBox="1"/>
          <p:nvPr/>
        </p:nvSpPr>
        <p:spPr>
          <a:xfrm>
            <a:off x="4038600" y="5830669"/>
            <a:ext cx="5077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4.2 Procure new or replacement vehicles when able, including alternative-fueled vehicles.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E27810-CAAC-75AA-A686-B2E66F20812D}"/>
              </a:ext>
            </a:extLst>
          </p:cNvPr>
          <p:cNvSpPr txBox="1"/>
          <p:nvPr/>
        </p:nvSpPr>
        <p:spPr>
          <a:xfrm>
            <a:off x="3887122" y="3252133"/>
            <a:ext cx="497046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Strategy 4: Invest in Infrastructure and Capital Improvements</a:t>
            </a:r>
            <a:endParaRPr lang="en-US" sz="2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25F076B-790B-991F-EFD2-4FB122EBF4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087" b="8570"/>
          <a:stretch/>
        </p:blipFill>
        <p:spPr>
          <a:xfrm>
            <a:off x="5715000" y="609600"/>
            <a:ext cx="3002306" cy="259225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7E32ABC-CF04-26BF-0F7F-9C637D075A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423" r="12711" b="22736"/>
          <a:stretch/>
        </p:blipFill>
        <p:spPr>
          <a:xfrm>
            <a:off x="0" y="3235022"/>
            <a:ext cx="3864510" cy="3622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474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3353" y="927365"/>
            <a:ext cx="7315200" cy="873948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Strategy 5: Improve Access to Transportation for Residents in Need</a:t>
            </a:r>
            <a:b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</a:br>
            <a:endParaRPr lang="en-US" sz="3200" dirty="0"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E41779-8CF1-ADAB-5B2C-57FFC404B4A7}"/>
              </a:ext>
            </a:extLst>
          </p:cNvPr>
          <p:cNvSpPr txBox="1"/>
          <p:nvPr/>
        </p:nvSpPr>
        <p:spPr>
          <a:xfrm>
            <a:off x="331470" y="1905000"/>
            <a:ext cx="3733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5.1 Develop and implement standardized Affordable Fare Programs.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BBB807-B806-0116-2C5E-1B97329D8DE3}"/>
              </a:ext>
            </a:extLst>
          </p:cNvPr>
          <p:cNvSpPr txBox="1"/>
          <p:nvPr/>
        </p:nvSpPr>
        <p:spPr>
          <a:xfrm>
            <a:off x="341107" y="3119709"/>
            <a:ext cx="33527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5.2 Expand existing RABA Travel Training Program.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45039A-9DA2-A2C1-A25B-50BD3C0F5403}"/>
              </a:ext>
            </a:extLst>
          </p:cNvPr>
          <p:cNvSpPr txBox="1"/>
          <p:nvPr/>
        </p:nvSpPr>
        <p:spPr>
          <a:xfrm>
            <a:off x="341107" y="4094189"/>
            <a:ext cx="4114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5.3 Develop Volunteer Driver Reimbursement Program.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03D9A8-EACF-CE03-80E1-2E4E24F0E179}"/>
              </a:ext>
            </a:extLst>
          </p:cNvPr>
          <p:cNvSpPr txBox="1"/>
          <p:nvPr/>
        </p:nvSpPr>
        <p:spPr>
          <a:xfrm>
            <a:off x="368001" y="5068669"/>
            <a:ext cx="37239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5.4 Support RABA in implementing new rural service options.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A4825F5-DA6B-9100-FFC0-47126D2806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8253" y="2181756"/>
            <a:ext cx="5088607" cy="3533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636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8" grpId="0"/>
      <p:bldP spid="9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Offic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DB863C3E78D24AA47C630F8E2EB2E7" ma:contentTypeVersion="11" ma:contentTypeDescription="Create a new document." ma:contentTypeScope="" ma:versionID="a51eef2f1b18d00fafd78c78f772c738">
  <xsd:schema xmlns:xsd="http://www.w3.org/2001/XMLSchema" xmlns:xs="http://www.w3.org/2001/XMLSchema" xmlns:p="http://schemas.microsoft.com/office/2006/metadata/properties" xmlns:ns2="18c59fbc-0244-4320-98bc-4a01adbfafff" targetNamespace="http://schemas.microsoft.com/office/2006/metadata/properties" ma:root="true" ma:fieldsID="01dc6111ef3c06568399763d98210e75" ns2:_="">
    <xsd:import namespace="18c59fbc-0244-4320-98bc-4a01adbfaf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c59fbc-0244-4320-98bc-4a01adbfaff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A84036A-B896-4253-AA45-CED83D856D0A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706B2766-8569-4558-BA4D-5946E5E147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8c59fbc-0244-4320-98bc-4a01adbfaff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4F39162-9409-41A9-94D8-5D6D0F004F2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4124</TotalTime>
  <Words>799</Words>
  <Application>Microsoft Office PowerPoint</Application>
  <PresentationFormat>On-screen Show (4:3)</PresentationFormat>
  <Paragraphs>97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Calibri</vt:lpstr>
      <vt:lpstr>Calibri Light</vt:lpstr>
      <vt:lpstr>Cambria</vt:lpstr>
      <vt:lpstr>Courier New</vt:lpstr>
      <vt:lpstr>Georgia</vt:lpstr>
      <vt:lpstr>Tahoma</vt:lpstr>
      <vt:lpstr>Wingdings 2</vt:lpstr>
      <vt:lpstr>Urban</vt:lpstr>
      <vt:lpstr>Shasta Coordinated  Transportation Plan</vt:lpstr>
      <vt:lpstr>Project Team</vt:lpstr>
      <vt:lpstr>Recent Project Progress</vt:lpstr>
      <vt:lpstr>Strategic Coordination Categories</vt:lpstr>
      <vt:lpstr>2024 Recommended Strategies</vt:lpstr>
      <vt:lpstr>Strategy 1: Improve Regional  Organizational Coordination </vt:lpstr>
      <vt:lpstr>Strategy 2: Minimize Duplication of Operational and Administrative Functions</vt:lpstr>
      <vt:lpstr>Strategy 3: Implement Technological Improvements</vt:lpstr>
      <vt:lpstr>Strategy 5: Improve Access to Transportation for Residents in Need </vt:lpstr>
      <vt:lpstr>Strategy 6: Maintain Current Level of Transportation Services </vt:lpstr>
      <vt:lpstr>Strategy 7: Expand Outreach and Regional Education of Services </vt:lpstr>
      <vt:lpstr>Strategy Discussion</vt:lpstr>
      <vt:lpstr>Implementation Discussion</vt:lpstr>
      <vt:lpstr>Need-A-Ride Guide Update</vt:lpstr>
      <vt:lpstr>Thank you!</vt:lpstr>
      <vt:lpstr>Final Questions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Nevada County</dc:title>
  <dc:creator>Genevieve</dc:creator>
  <cp:lastModifiedBy>Justine Marmesh</cp:lastModifiedBy>
  <cp:revision>150</cp:revision>
  <dcterms:created xsi:type="dcterms:W3CDTF">2013-03-18T18:05:35Z</dcterms:created>
  <dcterms:modified xsi:type="dcterms:W3CDTF">2024-01-24T20:42:48Z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0x010100E2DB863C3E78D24AA47C630F8E2EB2E7</vt:lpwstr>
  </property>
</Properties>
</file>