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19"/>
  </p:notesMasterIdLst>
  <p:sldIdLst>
    <p:sldId id="256" r:id="rId5"/>
    <p:sldId id="265" r:id="rId6"/>
    <p:sldId id="272" r:id="rId7"/>
    <p:sldId id="266" r:id="rId8"/>
    <p:sldId id="269" r:id="rId9"/>
    <p:sldId id="262" r:id="rId10"/>
    <p:sldId id="274" r:id="rId11"/>
    <p:sldId id="263" r:id="rId12"/>
    <p:sldId id="273" r:id="rId13"/>
    <p:sldId id="259" r:id="rId14"/>
    <p:sldId id="279" r:id="rId15"/>
    <p:sldId id="261" r:id="rId16"/>
    <p:sldId id="257" r:id="rId17"/>
    <p:sldId id="258"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043329-90A3-AA27-09E1-5EDA14C4C278}" name="Genevieve Evans" initials="GE" userId="085f8911888a4d79"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ent Beauregard" initials="LB" lastIdx="16" clrIdx="0">
    <p:extLst>
      <p:ext uri="{19B8F6BF-5375-455C-9EA6-DF929625EA0E}">
        <p15:presenceInfo xmlns:p15="http://schemas.microsoft.com/office/powerpoint/2012/main" userId="S::lbeauregard@srta.ca.gov::4b4ca705-531b-40c5-ba5a-d3197478393e" providerId="AD"/>
      </p:ext>
    </p:extLst>
  </p:cmAuthor>
  <p:cmAuthor id="2" name="Keith Williams (SRTA)" initials="KW" lastIdx="29" clrIdx="1">
    <p:extLst>
      <p:ext uri="{19B8F6BF-5375-455C-9EA6-DF929625EA0E}">
        <p15:presenceInfo xmlns:p15="http://schemas.microsoft.com/office/powerpoint/2012/main" userId="S::kwilliams@srta.ca.gov::be43513d-1ef7-4432-b755-95015c25b7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9900"/>
    <a:srgbClr val="478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3" autoAdjust="0"/>
    <p:restoredTop sz="74708" autoAdjust="0"/>
  </p:normalViewPr>
  <p:slideViewPr>
    <p:cSldViewPr>
      <p:cViewPr varScale="1">
        <p:scale>
          <a:sx n="76" d="100"/>
          <a:sy n="76" d="100"/>
        </p:scale>
        <p:origin x="167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G:\Shared%20drives\Planning%20Active%20Projects\Shasta%20Region%20Coordinated%20Plan%20-%20P236140\Spreadsheets\SRTA%202023%20Coordinated%20Plan.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G:\Shared%20drives\Planning%20Active%20Projects\Shasta%20Region%20Coordinated%20Plan%20-%20P236140\Spreadsheets\SRTA%202023%20Coordinated%20Plan.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G:\Shared%20drives\Planning%20Active%20Projects\Shasta%20Region%20Coordinated%20Plan%20-%20P236140\Spreadsheets\SRTA%202023%20Coordinated%20Pla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ln>
              <a:solidFill>
                <a:sysClr val="windowText" lastClr="000000"/>
              </a:solidFill>
            </a:ln>
          </c:spPr>
          <c:dPt>
            <c:idx val="0"/>
            <c:bubble3D val="0"/>
            <c:explosion val="18"/>
            <c:spPr>
              <a:solidFill>
                <a:srgbClr val="A04DA3">
                  <a:lumMod val="75000"/>
                </a:srgbClr>
              </a:solidFill>
              <a:ln w="19050">
                <a:solidFill>
                  <a:sysClr val="windowText" lastClr="000000"/>
                </a:solidFill>
              </a:ln>
              <a:effectLst/>
            </c:spPr>
            <c:extLst>
              <c:ext xmlns:c16="http://schemas.microsoft.com/office/drawing/2014/chart" uri="{C3380CC4-5D6E-409C-BE32-E72D297353CC}">
                <c16:uniqueId val="{00000001-272C-4793-8404-2788AAF68DA7}"/>
              </c:ext>
            </c:extLst>
          </c:dPt>
          <c:dPt>
            <c:idx val="1"/>
            <c:bubble3D val="0"/>
            <c:spPr>
              <a:solidFill>
                <a:srgbClr val="A04DA3">
                  <a:lumMod val="20000"/>
                  <a:lumOff val="80000"/>
                </a:srgbClr>
              </a:solidFill>
              <a:ln w="19050">
                <a:solidFill>
                  <a:sysClr val="windowText" lastClr="000000"/>
                </a:solidFill>
              </a:ln>
              <a:effectLst/>
            </c:spPr>
            <c:extLst>
              <c:ext xmlns:c16="http://schemas.microsoft.com/office/drawing/2014/chart" uri="{C3380CC4-5D6E-409C-BE32-E72D297353CC}">
                <c16:uniqueId val="{00000003-272C-4793-8404-2788AAF68DA7}"/>
              </c:ext>
            </c:extLst>
          </c:dPt>
          <c:dLbls>
            <c:dLbl>
              <c:idx val="0"/>
              <c:layout>
                <c:manualLayout>
                  <c:x val="6.9844435750706967E-3"/>
                  <c:y val="-1.68343540390784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2C-4793-8404-2788AAF68DA7}"/>
                </c:ext>
              </c:extLst>
            </c:dLbl>
            <c:dLbl>
              <c:idx val="1"/>
              <c:layout>
                <c:manualLayout>
                  <c:x val="-0.13685797608632255"/>
                  <c:y val="-0.534134414397675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2C-4793-8404-2788AAF68DA7}"/>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Sheet1!$J$7:$K$7</c:f>
              <c:strCache>
                <c:ptCount val="2"/>
                <c:pt idx="0">
                  <c:v>Age 65 and Older</c:v>
                </c:pt>
                <c:pt idx="1">
                  <c:v>Ages 0 - 64</c:v>
                </c:pt>
              </c:strCache>
            </c:strRef>
          </c:cat>
          <c:val>
            <c:numRef>
              <c:f>Sheet1!$J$8:$K$8</c:f>
              <c:numCache>
                <c:formatCode>0%</c:formatCode>
                <c:ptCount val="2"/>
                <c:pt idx="0">
                  <c:v>0.20435869953554842</c:v>
                </c:pt>
                <c:pt idx="1">
                  <c:v>0.79564130046445158</c:v>
                </c:pt>
              </c:numCache>
            </c:numRef>
          </c:val>
          <c:extLst>
            <c:ext xmlns:c16="http://schemas.microsoft.com/office/drawing/2014/chart" uri="{C3380CC4-5D6E-409C-BE32-E72D297353CC}">
              <c16:uniqueId val="{00000004-272C-4793-8404-2788AAF68DA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2.0768737241178181E-2"/>
          <c:y val="0.82282856790475445"/>
          <c:w val="0.8999998472918741"/>
          <c:h val="9.492381160688247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408789622942289"/>
          <c:y val="5.3198891805191023E-2"/>
          <c:w val="0.58344901117710002"/>
          <c:h val="0.6590889472149315"/>
        </c:manualLayout>
      </c:layout>
      <c:pieChart>
        <c:varyColors val="1"/>
        <c:ser>
          <c:idx val="0"/>
          <c:order val="0"/>
          <c:spPr>
            <a:ln>
              <a:solidFill>
                <a:sysClr val="windowText" lastClr="000000"/>
              </a:solidFill>
            </a:ln>
          </c:spPr>
          <c:explosion val="10"/>
          <c:dPt>
            <c:idx val="0"/>
            <c:bubble3D val="0"/>
            <c:spPr>
              <a:solidFill>
                <a:schemeClr val="accent1"/>
              </a:solidFill>
              <a:ln w="19050">
                <a:solidFill>
                  <a:sysClr val="windowText" lastClr="000000"/>
                </a:solidFill>
              </a:ln>
              <a:effectLst/>
            </c:spPr>
            <c:extLst>
              <c:ext xmlns:c16="http://schemas.microsoft.com/office/drawing/2014/chart" uri="{C3380CC4-5D6E-409C-BE32-E72D297353CC}">
                <c16:uniqueId val="{00000001-B275-4B12-A0C6-19F6E76E745B}"/>
              </c:ext>
            </c:extLst>
          </c:dPt>
          <c:dPt>
            <c:idx val="1"/>
            <c:bubble3D val="0"/>
            <c:spPr>
              <a:solidFill>
                <a:srgbClr val="438086">
                  <a:lumMod val="40000"/>
                  <a:lumOff val="60000"/>
                </a:srgbClr>
              </a:solidFill>
              <a:ln w="19050">
                <a:solidFill>
                  <a:sysClr val="windowText" lastClr="000000"/>
                </a:solidFill>
              </a:ln>
              <a:effectLst/>
            </c:spPr>
            <c:extLst>
              <c:ext xmlns:c16="http://schemas.microsoft.com/office/drawing/2014/chart" uri="{C3380CC4-5D6E-409C-BE32-E72D297353CC}">
                <c16:uniqueId val="{00000003-B275-4B12-A0C6-19F6E76E745B}"/>
              </c:ext>
            </c:extLst>
          </c:dPt>
          <c:dLbls>
            <c:dLbl>
              <c:idx val="0"/>
              <c:layout>
                <c:manualLayout>
                  <c:x val="1.3055227471566054E-2"/>
                  <c:y val="1.76910177894429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5-4B12-A0C6-19F6E76E745B}"/>
                </c:ext>
              </c:extLst>
            </c:dLbl>
            <c:dLbl>
              <c:idx val="1"/>
              <c:layout>
                <c:manualLayout>
                  <c:x val="-4.0140310586176731E-2"/>
                  <c:y val="-3.27894429862933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5-4B12-A0C6-19F6E76E745B}"/>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Sheet1!$J$9:$K$9</c:f>
              <c:strCache>
                <c:ptCount val="2"/>
                <c:pt idx="0">
                  <c:v>Persons with a Disability</c:v>
                </c:pt>
                <c:pt idx="1">
                  <c:v>Persons with no Disability</c:v>
                </c:pt>
              </c:strCache>
            </c:strRef>
          </c:cat>
          <c:val>
            <c:numRef>
              <c:f>Sheet1!$J$10:$K$10</c:f>
              <c:numCache>
                <c:formatCode>0%</c:formatCode>
                <c:ptCount val="2"/>
                <c:pt idx="0">
                  <c:v>0.18043806854096242</c:v>
                </c:pt>
                <c:pt idx="1">
                  <c:v>0.81956193145903755</c:v>
                </c:pt>
              </c:numCache>
            </c:numRef>
          </c:val>
          <c:extLst>
            <c:ext xmlns:c16="http://schemas.microsoft.com/office/drawing/2014/chart" uri="{C3380CC4-5D6E-409C-BE32-E72D297353CC}">
              <c16:uniqueId val="{00000004-B275-4B12-A0C6-19F6E76E745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3442634589245771E-2"/>
          <c:y val="0.79321281407900091"/>
          <c:w val="0.89999987091927425"/>
          <c:h val="0.1752788841347327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812835529211616"/>
          <c:y val="0.12988772236803733"/>
          <c:w val="0.68165570874927672"/>
          <c:h val="0.65361767279090111"/>
        </c:manualLayout>
      </c:layout>
      <c:pieChart>
        <c:varyColors val="1"/>
        <c:ser>
          <c:idx val="0"/>
          <c:order val="0"/>
          <c:spPr>
            <a:solidFill>
              <a:srgbClr val="FF9900"/>
            </a:solidFill>
          </c:spPr>
          <c:dPt>
            <c:idx val="0"/>
            <c:bubble3D val="0"/>
            <c:explosion val="18"/>
            <c:spPr>
              <a:solidFill>
                <a:srgbClr val="FF9900"/>
              </a:solidFill>
              <a:ln w="19050">
                <a:solidFill>
                  <a:sysClr val="windowText" lastClr="000000"/>
                </a:solidFill>
              </a:ln>
              <a:effectLst/>
            </c:spPr>
            <c:extLst>
              <c:ext xmlns:c16="http://schemas.microsoft.com/office/drawing/2014/chart" uri="{C3380CC4-5D6E-409C-BE32-E72D297353CC}">
                <c16:uniqueId val="{00000001-7612-45A7-B7D4-0C048D7ADBCA}"/>
              </c:ext>
            </c:extLst>
          </c:dPt>
          <c:dPt>
            <c:idx val="1"/>
            <c:bubble3D val="0"/>
            <c:spPr>
              <a:solidFill>
                <a:srgbClr val="FFCC66"/>
              </a:solidFill>
              <a:ln w="19050">
                <a:solidFill>
                  <a:sysClr val="windowText" lastClr="000000"/>
                </a:solidFill>
              </a:ln>
              <a:effectLst/>
            </c:spPr>
            <c:extLst>
              <c:ext xmlns:c16="http://schemas.microsoft.com/office/drawing/2014/chart" uri="{C3380CC4-5D6E-409C-BE32-E72D297353CC}">
                <c16:uniqueId val="{00000003-7612-45A7-B7D4-0C048D7ADBCA}"/>
              </c:ext>
            </c:extLst>
          </c:dPt>
          <c:dLbls>
            <c:dLbl>
              <c:idx val="0"/>
              <c:layout>
                <c:manualLayout>
                  <c:x val="3.0116082296707418E-2"/>
                  <c:y val="7.77969742726652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612-45A7-B7D4-0C048D7ADBCA}"/>
                </c:ext>
              </c:extLst>
            </c:dLbl>
            <c:dLbl>
              <c:idx val="1"/>
              <c:layout>
                <c:manualLayout>
                  <c:x val="-6.0098972003499562E-2"/>
                  <c:y val="-3.32786526684164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612-45A7-B7D4-0C048D7ADBC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Sheet1!$J$11:$K$11</c:f>
              <c:strCache>
                <c:ptCount val="2"/>
                <c:pt idx="0">
                  <c:v>Persons Below Poverty Level</c:v>
                </c:pt>
                <c:pt idx="1">
                  <c:v>Persons living above Poverty Level</c:v>
                </c:pt>
              </c:strCache>
            </c:strRef>
          </c:cat>
          <c:val>
            <c:numRef>
              <c:f>Sheet1!$J$12:$K$12</c:f>
              <c:numCache>
                <c:formatCode>0%</c:formatCode>
                <c:ptCount val="2"/>
                <c:pt idx="0">
                  <c:v>0.1330365240333086</c:v>
                </c:pt>
                <c:pt idx="1">
                  <c:v>0.86696347596669143</c:v>
                </c:pt>
              </c:numCache>
            </c:numRef>
          </c:val>
          <c:extLst>
            <c:ext xmlns:c16="http://schemas.microsoft.com/office/drawing/2014/chart" uri="{C3380CC4-5D6E-409C-BE32-E72D297353CC}">
              <c16:uniqueId val="{00000004-7612-45A7-B7D4-0C048D7ADBC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0483110432433342"/>
          <c:y val="0.82871245261009052"/>
          <c:w val="0.87176347322007663"/>
          <c:h val="0.170979499707523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5E2F0E-1AB5-468B-8ED5-AC0012E4EF96}" type="datetimeFigureOut">
              <a:rPr lang="en-US" smtClean="0"/>
              <a:t>9/28/2023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63EE08-83A3-47B5-8CDD-E712FBC620CE}" type="slidenum">
              <a:rPr lang="en-US" smtClean="0"/>
              <a:t>‹#›</a:t>
            </a:fld>
            <a:endParaRPr lang="en-US"/>
          </a:p>
        </p:txBody>
      </p:sp>
    </p:spTree>
    <p:extLst>
      <p:ext uri="{BB962C8B-B14F-4D97-AF65-F5344CB8AC3E}">
        <p14:creationId xmlns:p14="http://schemas.microsoft.com/office/powerpoint/2010/main" val="715821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6">
                    <a:lumMod val="50000"/>
                  </a:schemeClr>
                </a:solidFill>
                <a:latin typeface="Calibri Light" panose="020F0302020204030204" pitchFamily="34" charset="0"/>
                <a:cs typeface="Calibri Light" panose="020F0302020204030204" pitchFamily="34" charset="0"/>
              </a:rPr>
              <a:t>The plan is developed through a process that includes representatives of the public transit system, private transportation, non-profit transportation, and human services providers, as well as participation by members of the general public. </a:t>
            </a:r>
          </a:p>
          <a:p>
            <a:endParaRPr lang="en-US" dirty="0"/>
          </a:p>
        </p:txBody>
      </p:sp>
      <p:sp>
        <p:nvSpPr>
          <p:cNvPr id="4" name="Slide Number Placeholder 3"/>
          <p:cNvSpPr>
            <a:spLocks noGrp="1"/>
          </p:cNvSpPr>
          <p:nvPr>
            <p:ph type="sldNum" sz="quarter" idx="5"/>
          </p:nvPr>
        </p:nvSpPr>
        <p:spPr/>
        <p:txBody>
          <a:bodyPr/>
          <a:lstStyle/>
          <a:p>
            <a:fld id="{6263EE08-83A3-47B5-8CDD-E712FBC620CE}" type="slidenum">
              <a:rPr lang="en-US" smtClean="0"/>
              <a:t>3</a:t>
            </a:fld>
            <a:endParaRPr lang="en-US"/>
          </a:p>
        </p:txBody>
      </p:sp>
    </p:spTree>
    <p:extLst>
      <p:ext uri="{BB962C8B-B14F-4D97-AF65-F5344CB8AC3E}">
        <p14:creationId xmlns:p14="http://schemas.microsoft.com/office/powerpoint/2010/main" val="420472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5760" marR="0" lvl="0" indent="-256032" algn="l" defTabSz="914400" rtl="0" eaLnBrk="1" fontAlgn="auto" latinLnBrk="0" hangingPunct="1">
              <a:lnSpc>
                <a:spcPct val="100000"/>
              </a:lnSpc>
              <a:spcBef>
                <a:spcPts val="300"/>
              </a:spcBef>
              <a:spcAft>
                <a:spcPts val="0"/>
              </a:spcAft>
              <a:buClr>
                <a:srgbClr val="5C92B5">
                  <a:lumMod val="50000"/>
                </a:srgbClr>
              </a:buClr>
              <a:buSzTx/>
              <a:buFont typeface="Georgia"/>
              <a:buChar char="•"/>
              <a:tabLst/>
              <a:defRPr/>
            </a:pPr>
            <a:r>
              <a:rPr kumimoji="0" lang="en-US" sz="1800" b="0" i="0" u="none" strike="noStrike" kern="1200" cap="none" spc="0" normalizeH="0" baseline="0" noProof="0" dirty="0">
                <a:ln>
                  <a:noFill/>
                </a:ln>
                <a:solidFill>
                  <a:srgbClr val="5C92B5">
                    <a:lumMod val="50000"/>
                  </a:srgbClr>
                </a:solidFill>
                <a:effectLst/>
                <a:uLnTx/>
                <a:uFillTx/>
                <a:latin typeface="Calibri Light" panose="020F0302020204030204" pitchFamily="34" charset="0"/>
                <a:ea typeface="+mn-ea"/>
                <a:cs typeface="Calibri Light" panose="020F0302020204030204" pitchFamily="34" charset="0"/>
              </a:rPr>
              <a:t>Provide a meaningful document as a guide for SRTA and other transit and human service agencies to offer better coordinated transportation for Shasta County residents. Focusing on older adults (ages 65 and older), people with disabilities, and low-income households.</a:t>
            </a:r>
          </a:p>
          <a:p>
            <a:pPr marL="109728" marR="0" lvl="0" indent="0" algn="l" defTabSz="914400" rtl="0" eaLnBrk="1" fontAlgn="auto" latinLnBrk="0" hangingPunct="1">
              <a:lnSpc>
                <a:spcPct val="100000"/>
              </a:lnSpc>
              <a:spcBef>
                <a:spcPts val="300"/>
              </a:spcBef>
              <a:spcAft>
                <a:spcPts val="0"/>
              </a:spcAft>
              <a:buClr>
                <a:srgbClr val="438086"/>
              </a:buClr>
              <a:buSzTx/>
              <a:buFont typeface="Georgia"/>
              <a:buNone/>
              <a:tabLst/>
              <a:defRPr/>
            </a:pPr>
            <a:endParaRPr kumimoji="0" lang="en-US" sz="1600" b="0" i="0" u="none" strike="noStrike" kern="1200" cap="none" spc="0" normalizeH="0" baseline="0" noProof="0" dirty="0">
              <a:ln>
                <a:noFill/>
              </a:ln>
              <a:solidFill>
                <a:srgbClr val="5C92B5">
                  <a:lumMod val="50000"/>
                </a:srgbClr>
              </a:solidFill>
              <a:effectLst/>
              <a:uLnTx/>
              <a:uFillTx/>
              <a:latin typeface="Calibri Light" panose="020F0302020204030204" pitchFamily="34" charset="0"/>
              <a:ea typeface="+mn-ea"/>
              <a:cs typeface="Calibri Light" panose="020F0302020204030204" pitchFamily="34" charset="0"/>
            </a:endParaRPr>
          </a:p>
          <a:p>
            <a:pPr marL="658368" marR="0" lvl="1" indent="-246888" algn="l" defTabSz="914400" rtl="0" eaLnBrk="1" fontAlgn="auto" latinLnBrk="0" hangingPunct="1">
              <a:lnSpc>
                <a:spcPct val="100000"/>
              </a:lnSpc>
              <a:spcBef>
                <a:spcPts val="300"/>
              </a:spcBef>
              <a:spcAft>
                <a:spcPts val="0"/>
              </a:spcAft>
              <a:buClr>
                <a:srgbClr val="5C92B5">
                  <a:lumMod val="50000"/>
                </a:srgbClr>
              </a:buClr>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5C92B5">
                    <a:lumMod val="50000"/>
                  </a:srgbClr>
                </a:solidFill>
                <a:effectLst/>
                <a:uLnTx/>
                <a:uFillTx/>
                <a:latin typeface="Calibri Light" panose="020F0302020204030204" pitchFamily="34" charset="0"/>
                <a:ea typeface="+mn-ea"/>
                <a:cs typeface="Calibri Light" panose="020F0302020204030204" pitchFamily="34" charset="0"/>
              </a:rPr>
              <a:t>Develop short-term and long-term implementable strategies which include all types of transportation providers in the region.</a:t>
            </a:r>
          </a:p>
          <a:p>
            <a:pPr marL="658368" marR="0" lvl="1" indent="-246888" algn="l" defTabSz="914400" rtl="0" eaLnBrk="1" fontAlgn="auto" latinLnBrk="0" hangingPunct="1">
              <a:lnSpc>
                <a:spcPct val="100000"/>
              </a:lnSpc>
              <a:spcBef>
                <a:spcPts val="300"/>
              </a:spcBef>
              <a:spcAft>
                <a:spcPts val="0"/>
              </a:spcAft>
              <a:buClr>
                <a:srgbClr val="5C92B5">
                  <a:lumMod val="50000"/>
                </a:srgbClr>
              </a:buClr>
              <a:buSzTx/>
              <a:buFont typeface="Courier New" panose="02070309020205020404" pitchFamily="49" charset="0"/>
              <a:buChar char="o"/>
              <a:tabLst/>
              <a:defRPr/>
            </a:pPr>
            <a:endParaRPr kumimoji="0" lang="en-US" sz="1600" b="0" i="0" u="none" strike="noStrike" kern="1200" cap="none" spc="0" normalizeH="0" baseline="0" noProof="0" dirty="0">
              <a:ln>
                <a:noFill/>
              </a:ln>
              <a:solidFill>
                <a:srgbClr val="5C92B5">
                  <a:lumMod val="50000"/>
                </a:srgbClr>
              </a:solidFill>
              <a:effectLst/>
              <a:uLnTx/>
              <a:uFillTx/>
              <a:latin typeface="Calibri Light" panose="020F0302020204030204" pitchFamily="34" charset="0"/>
              <a:ea typeface="+mn-ea"/>
              <a:cs typeface="Calibri Light" panose="020F0302020204030204" pitchFamily="34" charset="0"/>
            </a:endParaRPr>
          </a:p>
          <a:p>
            <a:pPr marL="658368" marR="0" lvl="1" indent="-246888" algn="l" defTabSz="914400" rtl="0" eaLnBrk="1" fontAlgn="auto" latinLnBrk="0" hangingPunct="1">
              <a:lnSpc>
                <a:spcPct val="100000"/>
              </a:lnSpc>
              <a:spcBef>
                <a:spcPts val="300"/>
              </a:spcBef>
              <a:spcAft>
                <a:spcPts val="0"/>
              </a:spcAft>
              <a:buClr>
                <a:srgbClr val="5C92B5">
                  <a:lumMod val="50000"/>
                </a:srgbClr>
              </a:buClr>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5C92B5">
                    <a:lumMod val="50000"/>
                  </a:srgbClr>
                </a:solidFill>
                <a:effectLst/>
                <a:uLnTx/>
                <a:uFillTx/>
                <a:latin typeface="Calibri Light" panose="020F0302020204030204" pitchFamily="34" charset="0"/>
                <a:ea typeface="+mn-ea"/>
                <a:cs typeface="Calibri Light" panose="020F0302020204030204" pitchFamily="34" charset="0"/>
              </a:rPr>
              <a:t>Identify a champion or responsible entity for implementing high-priority strategies.</a:t>
            </a:r>
            <a:endParaRPr kumimoji="0" lang="en-US" sz="1600" b="0" i="0" u="none" strike="noStrike" kern="1200" cap="none" spc="0" normalizeH="0" baseline="0" noProof="0" dirty="0">
              <a:ln>
                <a:noFill/>
              </a:ln>
              <a:solidFill>
                <a:srgbClr val="438086"/>
              </a:solidFill>
              <a:effectLst/>
              <a:uLnTx/>
              <a:uFillTx/>
              <a:latin typeface="Calibri Light" panose="020F0302020204030204" pitchFamily="34" charset="0"/>
              <a:ea typeface="+mn-ea"/>
              <a:cs typeface="Calibri Light" panose="020F0302020204030204" pitchFamily="34" charset="0"/>
            </a:endParaRPr>
          </a:p>
          <a:p>
            <a:endParaRPr lang="en-US" dirty="0"/>
          </a:p>
          <a:p>
            <a:r>
              <a:rPr lang="en-US" dirty="0"/>
              <a:t>Coordinated strategies aren’t limited to purchasing a van or starting a new program but could be one agency assisting another with grant writing, etc. </a:t>
            </a:r>
          </a:p>
        </p:txBody>
      </p:sp>
      <p:sp>
        <p:nvSpPr>
          <p:cNvPr id="4" name="Slide Number Placeholder 3"/>
          <p:cNvSpPr>
            <a:spLocks noGrp="1"/>
          </p:cNvSpPr>
          <p:nvPr>
            <p:ph type="sldNum" sz="quarter" idx="5"/>
          </p:nvPr>
        </p:nvSpPr>
        <p:spPr/>
        <p:txBody>
          <a:bodyPr/>
          <a:lstStyle/>
          <a:p>
            <a:fld id="{6263EE08-83A3-47B5-8CDD-E712FBC620CE}" type="slidenum">
              <a:rPr lang="en-US" smtClean="0"/>
              <a:t>4</a:t>
            </a:fld>
            <a:endParaRPr lang="en-US"/>
          </a:p>
        </p:txBody>
      </p:sp>
    </p:spTree>
    <p:extLst>
      <p:ext uri="{BB962C8B-B14F-4D97-AF65-F5344CB8AC3E}">
        <p14:creationId xmlns:p14="http://schemas.microsoft.com/office/powerpoint/2010/main" val="658675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tab pos="457200" algn="l"/>
              </a:tabLst>
              <a:defRP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There are 32,828 </a:t>
            </a:r>
            <a:r>
              <a:rPr lang="en-US" sz="1100" i="1" kern="100" dirty="0">
                <a:effectLst/>
                <a:latin typeface="Calibri" panose="020F0502020204030204" pitchFamily="34" charset="0"/>
                <a:ea typeface="Calibri" panose="020F0502020204030204" pitchFamily="34" charset="0"/>
                <a:cs typeface="Times New Roman" panose="02020603050405020304" pitchFamily="18" charset="0"/>
              </a:rPr>
              <a:t>disabled persons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in Shasta County (18 percent of the total population). This is also much greater than the statewide average of 11 percent.</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tab pos="457200" algn="l"/>
              </a:tabLst>
              <a:defRP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It is estimated that 13 percent of the Shasta County population lives </a:t>
            </a:r>
            <a:r>
              <a:rPr lang="en-US" sz="1100" i="1" kern="100" dirty="0">
                <a:effectLst/>
                <a:latin typeface="Calibri" panose="020F0502020204030204" pitchFamily="34" charset="0"/>
                <a:ea typeface="Calibri" panose="020F0502020204030204" pitchFamily="34" charset="0"/>
                <a:cs typeface="Times New Roman" panose="02020603050405020304" pitchFamily="18" charset="0"/>
              </a:rPr>
              <a:t>below the federal poverty level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(as defined by the US Census Bureau). This is just slightly higher than the State of California (12 percent).</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One out of every five Shasta County residents is a</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i="1" kern="100" dirty="0">
                <a:effectLst/>
                <a:latin typeface="Calibri" panose="020F0502020204030204" pitchFamily="34" charset="0"/>
                <a:ea typeface="Calibri" panose="020F0502020204030204" pitchFamily="34" charset="0"/>
                <a:cs typeface="Times New Roman" panose="02020603050405020304" pitchFamily="18" charset="0"/>
              </a:rPr>
              <a:t>senior adult</a:t>
            </a:r>
            <a:r>
              <a:rPr lang="en-US" sz="1100" b="1" i="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over the age of 65 (37,180 persons or 20 percent of the total population). This is much greater than the statewide senior population of 15 percent).</a:t>
            </a:r>
          </a:p>
          <a:p>
            <a:pPr marL="1143000" marR="0" lvl="2" indent="-228600">
              <a:lnSpc>
                <a:spcPct val="107000"/>
              </a:lnSpc>
              <a:spcBef>
                <a:spcPts val="0"/>
              </a:spcBef>
              <a:spcAft>
                <a:spcPts val="800"/>
              </a:spcAft>
              <a:buFont typeface="Arial" panose="020B0604020202020204" pitchFamily="34" charset="0"/>
              <a:buChar char="•"/>
              <a:tabLst>
                <a:tab pos="13716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With only half of these senior adults living in Redding (50 percent), the other half of the senior population is dispersed throughout the county. </a:t>
            </a:r>
          </a:p>
          <a:p>
            <a:endParaRPr lang="en-US" dirty="0"/>
          </a:p>
        </p:txBody>
      </p:sp>
      <p:sp>
        <p:nvSpPr>
          <p:cNvPr id="4" name="Slide Number Placeholder 3"/>
          <p:cNvSpPr>
            <a:spLocks noGrp="1"/>
          </p:cNvSpPr>
          <p:nvPr>
            <p:ph type="sldNum" sz="quarter" idx="5"/>
          </p:nvPr>
        </p:nvSpPr>
        <p:spPr/>
        <p:txBody>
          <a:bodyPr/>
          <a:lstStyle/>
          <a:p>
            <a:fld id="{6263EE08-83A3-47B5-8CDD-E712FBC620CE}" type="slidenum">
              <a:rPr lang="en-US" smtClean="0"/>
              <a:t>6</a:t>
            </a:fld>
            <a:endParaRPr lang="en-US"/>
          </a:p>
        </p:txBody>
      </p:sp>
    </p:spTree>
    <p:extLst>
      <p:ext uri="{BB962C8B-B14F-4D97-AF65-F5344CB8AC3E}">
        <p14:creationId xmlns:p14="http://schemas.microsoft.com/office/powerpoint/2010/main" val="3099738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 transit needs index considers the density by demographic population group for each community within a specific region. As shown in the table here, each community receives a 1 (lowest) through 5 (highest) ranking based on the percentage of each demographic within that particular area. These values are then summed to create the overall transit need index ranking throughout the region, as you can see in the final column here. </a:t>
            </a:r>
          </a:p>
          <a:p>
            <a:endParaRPr lang="en-US" dirty="0"/>
          </a:p>
        </p:txBody>
      </p:sp>
      <p:sp>
        <p:nvSpPr>
          <p:cNvPr id="4" name="Slide Number Placeholder 3"/>
          <p:cNvSpPr>
            <a:spLocks noGrp="1"/>
          </p:cNvSpPr>
          <p:nvPr>
            <p:ph type="sldNum" sz="quarter" idx="5"/>
          </p:nvPr>
        </p:nvSpPr>
        <p:spPr/>
        <p:txBody>
          <a:bodyPr/>
          <a:lstStyle/>
          <a:p>
            <a:fld id="{6263EE08-83A3-47B5-8CDD-E712FBC620CE}" type="slidenum">
              <a:rPr lang="en-US" smtClean="0"/>
              <a:t>7</a:t>
            </a:fld>
            <a:endParaRPr lang="en-US"/>
          </a:p>
        </p:txBody>
      </p:sp>
    </p:spTree>
    <p:extLst>
      <p:ext uri="{BB962C8B-B14F-4D97-AF65-F5344CB8AC3E}">
        <p14:creationId xmlns:p14="http://schemas.microsoft.com/office/powerpoint/2010/main" val="440853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City of Anderson ranked the highest (24) for the greatest concentration of persons with disabilities, persons below the poverty level, unemployed, and zero-vehicle households.</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Redding, Shasta Lake, and Johnson Park also ranked relatively high</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Demographics in Burney and Mountain Gate also indicated moderate need for transit services based on the population density of transit dependent residents..</a:t>
            </a:r>
          </a:p>
          <a:p>
            <a:endParaRPr lang="en-US" dirty="0"/>
          </a:p>
        </p:txBody>
      </p:sp>
      <p:sp>
        <p:nvSpPr>
          <p:cNvPr id="4" name="Slide Number Placeholder 3"/>
          <p:cNvSpPr>
            <a:spLocks noGrp="1"/>
          </p:cNvSpPr>
          <p:nvPr>
            <p:ph type="sldNum" sz="quarter" idx="5"/>
          </p:nvPr>
        </p:nvSpPr>
        <p:spPr/>
        <p:txBody>
          <a:bodyPr/>
          <a:lstStyle/>
          <a:p>
            <a:fld id="{6263EE08-83A3-47B5-8CDD-E712FBC620CE}" type="slidenum">
              <a:rPr lang="en-US" smtClean="0"/>
              <a:t>8</a:t>
            </a:fld>
            <a:endParaRPr lang="en-US"/>
          </a:p>
        </p:txBody>
      </p:sp>
    </p:spTree>
    <p:extLst>
      <p:ext uri="{BB962C8B-B14F-4D97-AF65-F5344CB8AC3E}">
        <p14:creationId xmlns:p14="http://schemas.microsoft.com/office/powerpoint/2010/main" val="2346067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63EE08-83A3-47B5-8CDD-E712FBC620CE}" type="slidenum">
              <a:rPr lang="en-US" smtClean="0"/>
              <a:t>9</a:t>
            </a:fld>
            <a:endParaRPr lang="en-US"/>
          </a:p>
        </p:txBody>
      </p:sp>
    </p:spTree>
    <p:extLst>
      <p:ext uri="{BB962C8B-B14F-4D97-AF65-F5344CB8AC3E}">
        <p14:creationId xmlns:p14="http://schemas.microsoft.com/office/powerpoint/2010/main" val="110293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63EE08-83A3-47B5-8CDD-E712FBC620CE}" type="slidenum">
              <a:rPr lang="en-US" smtClean="0"/>
              <a:t>11</a:t>
            </a:fld>
            <a:endParaRPr lang="en-US"/>
          </a:p>
        </p:txBody>
      </p:sp>
    </p:spTree>
    <p:extLst>
      <p:ext uri="{BB962C8B-B14F-4D97-AF65-F5344CB8AC3E}">
        <p14:creationId xmlns:p14="http://schemas.microsoft.com/office/powerpoint/2010/main" val="1284863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63EE08-83A3-47B5-8CDD-E712FBC620CE}" type="slidenum">
              <a:rPr lang="en-US" smtClean="0"/>
              <a:t>12</a:t>
            </a:fld>
            <a:endParaRPr lang="en-US"/>
          </a:p>
        </p:txBody>
      </p:sp>
    </p:spTree>
    <p:extLst>
      <p:ext uri="{BB962C8B-B14F-4D97-AF65-F5344CB8AC3E}">
        <p14:creationId xmlns:p14="http://schemas.microsoft.com/office/powerpoint/2010/main" val="2383295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3" y="3810001"/>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1"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1"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 y="3675528"/>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1"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8"/>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E911ADF0-4907-4622-BB5A-4464BC28AA10}" type="datetimeFigureOut">
              <a:rPr lang="en-US" smtClean="0"/>
              <a:pPr/>
              <a:t>9/28/2023</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7422828-8FB4-4FBE-97A3-B0CE77EE2BD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22828-8FB4-4FBE-97A3-B0CE77EE2BD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22828-8FB4-4FBE-97A3-B0CE77EE2BDE}"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Date Placeholder 5"/>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37422828-8FB4-4FBE-97A3-B0CE77EE2BDE}" type="slidenum">
              <a:rPr lang="en-US" smtClean="0"/>
              <a:pPr/>
              <a:t>‹#›</a:t>
            </a:fld>
            <a:endParaRPr lang="en-US" dirty="0"/>
          </a:p>
        </p:txBody>
      </p:sp>
    </p:spTree>
    <p:extLst>
      <p:ext uri="{BB962C8B-B14F-4D97-AF65-F5344CB8AC3E}">
        <p14:creationId xmlns:p14="http://schemas.microsoft.com/office/powerpoint/2010/main" val="330493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685800"/>
          </a:xfrm>
        </p:spPr>
        <p:txBody>
          <a:bodyPr/>
          <a:lstStyle>
            <a:lvl1pPr algn="ctr">
              <a:defRPr baseline="0"/>
            </a:lvl1pPr>
          </a:lstStyle>
          <a:p>
            <a:r>
              <a:rPr kumimoji="0" lang="en-US" dirty="0"/>
              <a:t>Click to edit Master title style</a:t>
            </a:r>
          </a:p>
        </p:txBody>
      </p:sp>
      <p:sp>
        <p:nvSpPr>
          <p:cNvPr id="3" name="Content Placeholder 2"/>
          <p:cNvSpPr>
            <a:spLocks noGrp="1"/>
          </p:cNvSpPr>
          <p:nvPr>
            <p:ph idx="1"/>
          </p:nvPr>
        </p:nvSpPr>
        <p:spPr>
          <a:xfrm>
            <a:off x="457200" y="1447800"/>
            <a:ext cx="8229600" cy="5126736"/>
          </a:xfrm>
        </p:spPr>
        <p:txBody>
          <a:bodyPr/>
          <a:lstStyle>
            <a:lvl1pPr>
              <a:defRPr sz="2200" baseline="0">
                <a:solidFill>
                  <a:schemeClr val="tx1"/>
                </a:solidFill>
                <a:latin typeface="Tahoma" pitchFamily="34" charset="0"/>
              </a:defRPr>
            </a:lvl1pPr>
            <a:lvl2pPr>
              <a:defRPr sz="2200" baseline="0">
                <a:solidFill>
                  <a:schemeClr val="accent2"/>
                </a:solidFill>
              </a:defRPr>
            </a:lvl2pPr>
            <a:lvl3pPr>
              <a:defRPr sz="2200" baseline="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1"/>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422828-8FB4-4FBE-97A3-B0CE77EE2BD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7422828-8FB4-4FBE-97A3-B0CE77EE2BD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6"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6"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E911ADF0-4907-4622-BB5A-4464BC28AA10}" type="datetimeFigureOut">
              <a:rPr lang="en-US" smtClean="0"/>
              <a:pPr/>
              <a:t>9/28/2023</a:t>
            </a:fld>
            <a:endParaRPr lang="en-US" dirty="0"/>
          </a:p>
        </p:txBody>
      </p:sp>
      <p:sp>
        <p:nvSpPr>
          <p:cNvPr id="27" name="Slide Number Placeholder 26"/>
          <p:cNvSpPr>
            <a:spLocks noGrp="1"/>
          </p:cNvSpPr>
          <p:nvPr>
            <p:ph type="sldNum" sz="quarter" idx="11"/>
          </p:nvPr>
        </p:nvSpPr>
        <p:spPr/>
        <p:txBody>
          <a:bodyPr rtlCol="0"/>
          <a:lstStyle/>
          <a:p>
            <a:fld id="{37422828-8FB4-4FBE-97A3-B0CE77EE2BDE}"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E911ADF0-4907-4622-BB5A-4464BC28AA10}" type="datetimeFigureOut">
              <a:rPr lang="en-US" smtClean="0"/>
              <a:pPr/>
              <a:t>9/28/2023</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37422828-8FB4-4FBE-97A3-B0CE77EE2BD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7422828-8FB4-4FBE-97A3-B0CE77EE2BD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7422828-8FB4-4FBE-97A3-B0CE77EE2BD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5" y="1109161"/>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6088443" y="3274309"/>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911ADF0-4907-4622-BB5A-4464BC28AA10}" type="datetimeFigureOut">
              <a:rPr lang="en-US" smtClean="0"/>
              <a:pPr/>
              <a:t>9/28/2023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7422828-8FB4-4FBE-97A3-B0CE77EE2BD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1" y="308277"/>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3" y="360247"/>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1" y="440113"/>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7"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5" y="-2001"/>
            <a:ext cx="57627"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911ADF0-4907-4622-BB5A-4464BC28AA10}" type="datetimeFigureOut">
              <a:rPr lang="en-US" smtClean="0"/>
              <a:pPr/>
              <a:t>9/28/2023</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7422828-8FB4-4FBE-97A3-B0CE77EE2BD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lbeauregard@srta.ca.gov" TargetMode="External"/><Relationship Id="rId2" Type="http://schemas.openxmlformats.org/officeDocument/2006/relationships/hyperlink" Target="mailto:kwilliams@srta.c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1A1FA9-9A5E-0D9D-5A8C-BB5ACE437EA3}"/>
              </a:ext>
            </a:extLst>
          </p:cNvPr>
          <p:cNvPicPr>
            <a:picLocks noChangeAspect="1"/>
          </p:cNvPicPr>
          <p:nvPr/>
        </p:nvPicPr>
        <p:blipFill rotWithShape="1">
          <a:blip r:embed="rId2"/>
          <a:srcRect b="22296"/>
          <a:stretch/>
        </p:blipFill>
        <p:spPr>
          <a:xfrm>
            <a:off x="-1" y="-1"/>
            <a:ext cx="9164589" cy="4237611"/>
          </a:xfrm>
          <a:prstGeom prst="rect">
            <a:avLst/>
          </a:prstGeom>
        </p:spPr>
      </p:pic>
      <p:sp>
        <p:nvSpPr>
          <p:cNvPr id="2" name="Title 1"/>
          <p:cNvSpPr>
            <a:spLocks noGrp="1"/>
          </p:cNvSpPr>
          <p:nvPr>
            <p:ph type="ctrTitle"/>
          </p:nvPr>
        </p:nvSpPr>
        <p:spPr>
          <a:xfrm>
            <a:off x="-12700" y="4076546"/>
            <a:ext cx="8458200" cy="1470025"/>
          </a:xfrm>
        </p:spPr>
        <p:txBody>
          <a:bodyPr>
            <a:noAutofit/>
          </a:bodyPr>
          <a:lstStyle/>
          <a:p>
            <a:pPr algn="r"/>
            <a:r>
              <a:rPr lang="en-US" sz="4000" b="1" dirty="0">
                <a:solidFill>
                  <a:schemeClr val="accent6">
                    <a:lumMod val="50000"/>
                  </a:schemeClr>
                </a:solidFill>
                <a:latin typeface="+mn-lt"/>
              </a:rPr>
              <a:t>Shasta Coordinated </a:t>
            </a:r>
            <a:br>
              <a:rPr lang="en-US" sz="4000" b="1" dirty="0">
                <a:solidFill>
                  <a:schemeClr val="accent6">
                    <a:lumMod val="50000"/>
                  </a:schemeClr>
                </a:solidFill>
                <a:latin typeface="+mn-lt"/>
              </a:rPr>
            </a:br>
            <a:r>
              <a:rPr lang="en-US" sz="4000" b="1" dirty="0">
                <a:solidFill>
                  <a:schemeClr val="accent6">
                    <a:lumMod val="50000"/>
                  </a:schemeClr>
                </a:solidFill>
                <a:latin typeface="+mn-lt"/>
              </a:rPr>
              <a:t>Transportation Plan</a:t>
            </a:r>
          </a:p>
        </p:txBody>
      </p:sp>
      <p:sp>
        <p:nvSpPr>
          <p:cNvPr id="3" name="Subtitle 2"/>
          <p:cNvSpPr>
            <a:spLocks noGrp="1"/>
          </p:cNvSpPr>
          <p:nvPr>
            <p:ph type="subTitle" idx="1"/>
          </p:nvPr>
        </p:nvSpPr>
        <p:spPr>
          <a:xfrm>
            <a:off x="13909" y="4660121"/>
            <a:ext cx="4953000" cy="1752600"/>
          </a:xfrm>
        </p:spPr>
        <p:txBody>
          <a:bodyPr/>
          <a:lstStyle/>
          <a:p>
            <a:r>
              <a:rPr lang="en-US" dirty="0">
                <a:solidFill>
                  <a:schemeClr val="accent6">
                    <a:lumMod val="50000"/>
                  </a:schemeClr>
                </a:solidFill>
              </a:rPr>
              <a:t>Public Workshop</a:t>
            </a:r>
          </a:p>
          <a:p>
            <a:r>
              <a:rPr lang="en-US" dirty="0">
                <a:solidFill>
                  <a:schemeClr val="accent6">
                    <a:lumMod val="50000"/>
                  </a:schemeClr>
                </a:solidFill>
              </a:rPr>
              <a:t>9</a:t>
            </a:r>
            <a:r>
              <a:rPr lang="en-US">
                <a:solidFill>
                  <a:schemeClr val="accent6">
                    <a:lumMod val="50000"/>
                  </a:schemeClr>
                </a:solidFill>
              </a:rPr>
              <a:t>/28/2023</a:t>
            </a:r>
            <a:endParaRPr lang="en-US" dirty="0">
              <a:solidFill>
                <a:schemeClr val="accent6">
                  <a:lumMod val="50000"/>
                </a:schemeClr>
              </a:solidFill>
            </a:endParaRPr>
          </a:p>
        </p:txBody>
      </p:sp>
      <p:pic>
        <p:nvPicPr>
          <p:cNvPr id="4" name="Picture 19" descr="LSC logo for presentati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5624185"/>
            <a:ext cx="1153459" cy="11029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C4C4130-7897-C23F-AC98-35FA9091EBDD}"/>
              </a:ext>
            </a:extLst>
          </p:cNvPr>
          <p:cNvPicPr>
            <a:picLocks noChangeAspect="1"/>
          </p:cNvPicPr>
          <p:nvPr/>
        </p:nvPicPr>
        <p:blipFill>
          <a:blip r:embed="rId4"/>
          <a:stretch>
            <a:fillRect/>
          </a:stretch>
        </p:blipFill>
        <p:spPr>
          <a:xfrm>
            <a:off x="2846213" y="5823147"/>
            <a:ext cx="3095625" cy="733425"/>
          </a:xfrm>
          <a:prstGeom prst="rect">
            <a:avLst/>
          </a:prstGeom>
        </p:spPr>
      </p:pic>
      <p:pic>
        <p:nvPicPr>
          <p:cNvPr id="8" name="Picture 7">
            <a:extLst>
              <a:ext uri="{FF2B5EF4-FFF2-40B4-BE49-F238E27FC236}">
                <a16:creationId xmlns:a16="http://schemas.microsoft.com/office/drawing/2014/main" id="{0E6DCF30-1ADE-D155-E3B9-F96C7E324C20}"/>
              </a:ext>
            </a:extLst>
          </p:cNvPr>
          <p:cNvPicPr>
            <a:picLocks noChangeAspect="1"/>
          </p:cNvPicPr>
          <p:nvPr/>
        </p:nvPicPr>
        <p:blipFill>
          <a:blip r:embed="rId5"/>
          <a:stretch>
            <a:fillRect/>
          </a:stretch>
        </p:blipFill>
        <p:spPr>
          <a:xfrm>
            <a:off x="7543800" y="5774046"/>
            <a:ext cx="1447800" cy="953135"/>
          </a:xfrm>
          <a:prstGeom prst="rect">
            <a:avLst/>
          </a:prstGeom>
        </p:spPr>
      </p:pic>
    </p:spTree>
    <p:extLst>
      <p:ext uri="{BB962C8B-B14F-4D97-AF65-F5344CB8AC3E}">
        <p14:creationId xmlns:p14="http://schemas.microsoft.com/office/powerpoint/2010/main" val="4218758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10058400" cy="873948"/>
          </a:xfrm>
        </p:spPr>
        <p:txBody>
          <a:bodyPr>
            <a:normAutofit/>
          </a:bodyPr>
          <a:lstStyle/>
          <a:p>
            <a:r>
              <a:rPr lang="en-US" sz="3200" b="1" dirty="0">
                <a:latin typeface="+mn-lt"/>
              </a:rPr>
              <a:t>2017 Shasta Coordinated Transportation Plan</a:t>
            </a:r>
            <a:endParaRPr lang="en-US" sz="3200" dirty="0">
              <a:latin typeface="+mn-lt"/>
            </a:endParaRPr>
          </a:p>
        </p:txBody>
      </p:sp>
      <p:sp>
        <p:nvSpPr>
          <p:cNvPr id="3" name="Content Placeholder 2"/>
          <p:cNvSpPr>
            <a:spLocks noGrp="1"/>
          </p:cNvSpPr>
          <p:nvPr>
            <p:ph idx="1"/>
          </p:nvPr>
        </p:nvSpPr>
        <p:spPr>
          <a:xfrm>
            <a:off x="0" y="1226566"/>
            <a:ext cx="7924800" cy="415216"/>
          </a:xfrm>
        </p:spPr>
        <p:txBody>
          <a:bodyPr>
            <a:normAutofit fontScale="92500" lnSpcReduction="10000"/>
          </a:bodyPr>
          <a:lstStyle/>
          <a:p>
            <a:pPr marL="109728" indent="0">
              <a:buClr>
                <a:schemeClr val="accent2"/>
              </a:buClr>
              <a:buNone/>
            </a:pPr>
            <a:r>
              <a:rPr lang="en-US" sz="2400" b="1" dirty="0">
                <a:solidFill>
                  <a:schemeClr val="accent6">
                    <a:lumMod val="50000"/>
                  </a:schemeClr>
                </a:solidFill>
                <a:latin typeface="+mn-lt"/>
                <a:ea typeface="Calibri Light" panose="020F0302020204030204" pitchFamily="34" charset="0"/>
                <a:cs typeface="Calibri Light" panose="020F0302020204030204" pitchFamily="34" charset="0"/>
              </a:rPr>
              <a:t>Previously Recommended Strategies:</a:t>
            </a:r>
            <a:endParaRPr lang="en-US" sz="1900" b="1" i="1"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7C20E48F-7A64-CC5C-53EC-DDD8A7DBA52D}"/>
              </a:ext>
            </a:extLst>
          </p:cNvPr>
          <p:cNvSpPr txBox="1"/>
          <p:nvPr/>
        </p:nvSpPr>
        <p:spPr>
          <a:xfrm>
            <a:off x="76200" y="1641782"/>
            <a:ext cx="5410200" cy="5440592"/>
          </a:xfrm>
          <a:prstGeom prst="rect">
            <a:avLst/>
          </a:prstGeom>
          <a:noFill/>
        </p:spPr>
        <p:txBody>
          <a:bodyPr wrap="square" rtlCol="0">
            <a:spAutoFit/>
          </a:bodyPr>
          <a:lstStyle/>
          <a:p>
            <a:pPr marL="285750" indent="-285750">
              <a:lnSpc>
                <a:spcPct val="125000"/>
              </a:lnSpc>
              <a:buFont typeface="Arial" panose="020B0604020202020204" pitchFamily="34" charset="0"/>
              <a:buChar char="•"/>
            </a:pPr>
            <a:r>
              <a:rPr lang="en-US" sz="2000" u="none" strike="noStrike" baseline="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Evaluate, Strengthen, and Maintain Existing Transportation Services/Projects</a:t>
            </a:r>
            <a:endPar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285750" indent="-28575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Marketing and Education of Services</a:t>
            </a:r>
          </a:p>
          <a:p>
            <a:pPr marL="285750" indent="-28575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Mobility Management</a:t>
            </a:r>
          </a:p>
          <a:p>
            <a:pPr marL="285750" indent="-28575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Multi-Organization Approach to Solutions/Overall Coordination</a:t>
            </a:r>
          </a:p>
          <a:p>
            <a:pPr marL="285750" indent="-28575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Driver Recruitment, Development, Screening, and Training Program</a:t>
            </a:r>
          </a:p>
          <a:p>
            <a:pPr marL="285750" indent="-28575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New or Expanded Services/Projects to Meet Identified Gaps and Needs</a:t>
            </a:r>
          </a:p>
          <a:p>
            <a:pPr marL="285750" indent="-28575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Infrastructure Projects</a:t>
            </a:r>
          </a:p>
          <a:p>
            <a:pPr marL="285750" indent="-28575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Shared-Use of Agency Vehicles</a:t>
            </a:r>
          </a:p>
          <a:p>
            <a:pPr>
              <a:lnSpc>
                <a:spcPct val="125000"/>
              </a:lnSpc>
            </a:pPr>
            <a:endPar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25000"/>
              </a:lnSpc>
            </a:pPr>
            <a:endParaRPr lang="en-US" sz="2000" dirty="0"/>
          </a:p>
        </p:txBody>
      </p:sp>
      <p:pic>
        <p:nvPicPr>
          <p:cNvPr id="4" name="Picture 3">
            <a:extLst>
              <a:ext uri="{FF2B5EF4-FFF2-40B4-BE49-F238E27FC236}">
                <a16:creationId xmlns:a16="http://schemas.microsoft.com/office/drawing/2014/main" id="{48264A4F-484E-2D9A-F2C0-F7DB1315F341}"/>
              </a:ext>
            </a:extLst>
          </p:cNvPr>
          <p:cNvPicPr>
            <a:picLocks noChangeAspect="1"/>
          </p:cNvPicPr>
          <p:nvPr/>
        </p:nvPicPr>
        <p:blipFill rotWithShape="1">
          <a:blip r:embed="rId2"/>
          <a:srcRect l="46458" r="4791"/>
          <a:stretch/>
        </p:blipFill>
        <p:spPr>
          <a:xfrm>
            <a:off x="5486400" y="1230923"/>
            <a:ext cx="3657600" cy="5627077"/>
          </a:xfrm>
          <a:prstGeom prst="rect">
            <a:avLst/>
          </a:prstGeom>
        </p:spPr>
      </p:pic>
    </p:spTree>
    <p:extLst>
      <p:ext uri="{BB962C8B-B14F-4D97-AF65-F5344CB8AC3E}">
        <p14:creationId xmlns:p14="http://schemas.microsoft.com/office/powerpoint/2010/main" val="228035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E6C9A0F7-CC8A-C62E-1164-AE4E230EF78F}"/>
              </a:ext>
            </a:extLst>
          </p:cNvPr>
          <p:cNvSpPr/>
          <p:nvPr/>
        </p:nvSpPr>
        <p:spPr>
          <a:xfrm>
            <a:off x="3329130" y="5410200"/>
            <a:ext cx="5453031" cy="461665"/>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93EFB3F6-C6ED-13B3-7C7E-52E1C4B76740}"/>
              </a:ext>
            </a:extLst>
          </p:cNvPr>
          <p:cNvSpPr/>
          <p:nvPr/>
        </p:nvSpPr>
        <p:spPr>
          <a:xfrm>
            <a:off x="419100" y="4114800"/>
            <a:ext cx="4940300" cy="83099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25CE27E3-DBAA-E44C-F742-2F259D5EC4E8}"/>
              </a:ext>
            </a:extLst>
          </p:cNvPr>
          <p:cNvSpPr/>
          <p:nvPr/>
        </p:nvSpPr>
        <p:spPr>
          <a:xfrm>
            <a:off x="3778361" y="2819400"/>
            <a:ext cx="5029200" cy="830997"/>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0E6ABDFC-0E0A-8A4B-610B-11DC15DAF83B}"/>
              </a:ext>
            </a:extLst>
          </p:cNvPr>
          <p:cNvSpPr/>
          <p:nvPr/>
        </p:nvSpPr>
        <p:spPr>
          <a:xfrm>
            <a:off x="419100" y="1981200"/>
            <a:ext cx="5143500" cy="461665"/>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644098"/>
            <a:ext cx="10058400" cy="830997"/>
          </a:xfrm>
        </p:spPr>
        <p:txBody>
          <a:bodyPr>
            <a:normAutofit/>
          </a:bodyPr>
          <a:lstStyle/>
          <a:p>
            <a:r>
              <a:rPr lang="en-US" sz="3200" b="1" dirty="0">
                <a:latin typeface="+mn-lt"/>
              </a:rPr>
              <a:t>Strategic Coordination Categories</a:t>
            </a:r>
            <a:endParaRPr lang="en-US" sz="3200" dirty="0">
              <a:latin typeface="+mn-lt"/>
            </a:endParaRPr>
          </a:p>
        </p:txBody>
      </p:sp>
      <p:sp>
        <p:nvSpPr>
          <p:cNvPr id="11" name="TextBox 10">
            <a:extLst>
              <a:ext uri="{FF2B5EF4-FFF2-40B4-BE49-F238E27FC236}">
                <a16:creationId xmlns:a16="http://schemas.microsoft.com/office/drawing/2014/main" id="{7C20E48F-7A64-CC5C-53EC-DDD8A7DBA52D}"/>
              </a:ext>
            </a:extLst>
          </p:cNvPr>
          <p:cNvSpPr txBox="1"/>
          <p:nvPr/>
        </p:nvSpPr>
        <p:spPr>
          <a:xfrm>
            <a:off x="381000" y="1981200"/>
            <a:ext cx="5372100" cy="461665"/>
          </a:xfrm>
          <a:prstGeom prst="rect">
            <a:avLst/>
          </a:prstGeom>
          <a:noFill/>
        </p:spPr>
        <p:txBody>
          <a:bodyPr wrap="square" rtlCol="0">
            <a:spAutoFit/>
          </a:bodyPr>
          <a:lstStyle/>
          <a:p>
            <a:r>
              <a:rPr lang="en-US" sz="2400" i="1"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Maintain Existing Transportation Services</a:t>
            </a:r>
          </a:p>
        </p:txBody>
      </p:sp>
      <p:sp>
        <p:nvSpPr>
          <p:cNvPr id="5" name="TextBox 4">
            <a:extLst>
              <a:ext uri="{FF2B5EF4-FFF2-40B4-BE49-F238E27FC236}">
                <a16:creationId xmlns:a16="http://schemas.microsoft.com/office/drawing/2014/main" id="{2A022E33-AD53-DC94-8F22-15FC71C56A9A}"/>
              </a:ext>
            </a:extLst>
          </p:cNvPr>
          <p:cNvSpPr txBox="1"/>
          <p:nvPr/>
        </p:nvSpPr>
        <p:spPr>
          <a:xfrm>
            <a:off x="381000" y="4114800"/>
            <a:ext cx="4940300" cy="830997"/>
          </a:xfrm>
          <a:prstGeom prst="rect">
            <a:avLst/>
          </a:prstGeom>
          <a:noFill/>
        </p:spPr>
        <p:txBody>
          <a:bodyPr wrap="square" rtlCol="0">
            <a:spAutoFit/>
          </a:bodyPr>
          <a:lstStyle/>
          <a:p>
            <a:pPr algn="ctr"/>
            <a:r>
              <a:rPr lang="en-US" sz="2400" i="1"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Increase Public Awareness of Available Transportation Resources</a:t>
            </a:r>
          </a:p>
        </p:txBody>
      </p:sp>
      <p:sp>
        <p:nvSpPr>
          <p:cNvPr id="6" name="TextBox 5">
            <a:extLst>
              <a:ext uri="{FF2B5EF4-FFF2-40B4-BE49-F238E27FC236}">
                <a16:creationId xmlns:a16="http://schemas.microsoft.com/office/drawing/2014/main" id="{971809DF-6580-D6F5-0DA8-595D4321C7F2}"/>
              </a:ext>
            </a:extLst>
          </p:cNvPr>
          <p:cNvSpPr txBox="1"/>
          <p:nvPr/>
        </p:nvSpPr>
        <p:spPr>
          <a:xfrm>
            <a:off x="3386169" y="5410200"/>
            <a:ext cx="5453031" cy="461665"/>
          </a:xfrm>
          <a:prstGeom prst="rect">
            <a:avLst/>
          </a:prstGeom>
          <a:noFill/>
        </p:spPr>
        <p:txBody>
          <a:bodyPr wrap="none" rtlCol="0">
            <a:spAutoFit/>
          </a:bodyPr>
          <a:lstStyle/>
          <a:p>
            <a:r>
              <a:rPr lang="en-US" sz="2400" i="1"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Enhance or Expand Transportation Services</a:t>
            </a:r>
          </a:p>
        </p:txBody>
      </p:sp>
      <p:sp>
        <p:nvSpPr>
          <p:cNvPr id="8" name="TextBox 7">
            <a:extLst>
              <a:ext uri="{FF2B5EF4-FFF2-40B4-BE49-F238E27FC236}">
                <a16:creationId xmlns:a16="http://schemas.microsoft.com/office/drawing/2014/main" id="{2056732F-CF34-D6F0-6C5D-5C4D37919265}"/>
              </a:ext>
            </a:extLst>
          </p:cNvPr>
          <p:cNvSpPr txBox="1"/>
          <p:nvPr/>
        </p:nvSpPr>
        <p:spPr>
          <a:xfrm>
            <a:off x="3810000" y="2819400"/>
            <a:ext cx="5029200" cy="830997"/>
          </a:xfrm>
          <a:prstGeom prst="rect">
            <a:avLst/>
          </a:prstGeom>
          <a:noFill/>
        </p:spPr>
        <p:txBody>
          <a:bodyPr wrap="square">
            <a:spAutoFit/>
          </a:bodyPr>
          <a:lstStyle/>
          <a:p>
            <a:pPr algn="ctr"/>
            <a:r>
              <a:rPr lang="en-US" sz="2400" i="1"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Increase Cooperation and Coordination Among Transportation Providers</a:t>
            </a:r>
          </a:p>
        </p:txBody>
      </p:sp>
    </p:spTree>
    <p:extLst>
      <p:ext uri="{BB962C8B-B14F-4D97-AF65-F5344CB8AC3E}">
        <p14:creationId xmlns:p14="http://schemas.microsoft.com/office/powerpoint/2010/main" val="33533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14" grpId="0" animBg="1"/>
      <p:bldP spid="11" grpId="0"/>
      <p:bldP spid="5" grpId="0"/>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8229600" cy="685800"/>
          </a:xfrm>
        </p:spPr>
        <p:txBody>
          <a:bodyPr>
            <a:normAutofit fontScale="90000"/>
          </a:bodyPr>
          <a:lstStyle/>
          <a:p>
            <a:r>
              <a:rPr lang="en-US" b="1" dirty="0">
                <a:latin typeface="+mn-lt"/>
              </a:rPr>
              <a:t>Project Timeline</a:t>
            </a:r>
          </a:p>
        </p:txBody>
      </p:sp>
      <p:pic>
        <p:nvPicPr>
          <p:cNvPr id="4" name="Picture 3">
            <a:extLst>
              <a:ext uri="{FF2B5EF4-FFF2-40B4-BE49-F238E27FC236}">
                <a16:creationId xmlns:a16="http://schemas.microsoft.com/office/drawing/2014/main" id="{5D750A6C-3327-E67C-1DD8-19E43E0CDAAD}"/>
              </a:ext>
            </a:extLst>
          </p:cNvPr>
          <p:cNvPicPr>
            <a:picLocks noChangeAspect="1"/>
          </p:cNvPicPr>
          <p:nvPr/>
        </p:nvPicPr>
        <p:blipFill>
          <a:blip r:embed="rId3"/>
          <a:stretch>
            <a:fillRect/>
          </a:stretch>
        </p:blipFill>
        <p:spPr>
          <a:xfrm>
            <a:off x="0" y="1387257"/>
            <a:ext cx="9144000" cy="4083485"/>
          </a:xfrm>
          <a:prstGeom prst="rect">
            <a:avLst/>
          </a:prstGeom>
        </p:spPr>
      </p:pic>
    </p:spTree>
    <p:extLst>
      <p:ext uri="{BB962C8B-B14F-4D97-AF65-F5344CB8AC3E}">
        <p14:creationId xmlns:p14="http://schemas.microsoft.com/office/powerpoint/2010/main" val="288562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C1D4C-3D27-E239-BEBD-877354394560}"/>
              </a:ext>
            </a:extLst>
          </p:cNvPr>
          <p:cNvSpPr>
            <a:spLocks noGrp="1"/>
          </p:cNvSpPr>
          <p:nvPr>
            <p:ph type="title"/>
          </p:nvPr>
        </p:nvSpPr>
        <p:spPr>
          <a:xfrm>
            <a:off x="457200" y="762000"/>
            <a:ext cx="8229600" cy="685800"/>
          </a:xfrm>
        </p:spPr>
        <p:txBody>
          <a:bodyPr>
            <a:normAutofit fontScale="90000"/>
          </a:bodyPr>
          <a:lstStyle/>
          <a:p>
            <a:r>
              <a:rPr lang="en-US" b="1" dirty="0">
                <a:latin typeface="+mn-lt"/>
              </a:rPr>
              <a:t>Why are you here today?</a:t>
            </a:r>
            <a:endParaRPr lang="en-US" dirty="0">
              <a:latin typeface="+mn-lt"/>
            </a:endParaRPr>
          </a:p>
        </p:txBody>
      </p:sp>
      <p:sp>
        <p:nvSpPr>
          <p:cNvPr id="10" name="TextBox 9">
            <a:extLst>
              <a:ext uri="{FF2B5EF4-FFF2-40B4-BE49-F238E27FC236}">
                <a16:creationId xmlns:a16="http://schemas.microsoft.com/office/drawing/2014/main" id="{F8E55AC3-6E43-783E-C9B4-9CCC7067104B}"/>
              </a:ext>
            </a:extLst>
          </p:cNvPr>
          <p:cNvSpPr txBox="1"/>
          <p:nvPr/>
        </p:nvSpPr>
        <p:spPr>
          <a:xfrm>
            <a:off x="482600" y="1843894"/>
            <a:ext cx="4114800" cy="430887"/>
          </a:xfrm>
          <a:prstGeom prst="rect">
            <a:avLst/>
          </a:prstGeom>
          <a:noFill/>
        </p:spPr>
        <p:txBody>
          <a:bodyPr wrap="square" rtlCol="0">
            <a:spAutoFit/>
          </a:bodyPr>
          <a:lstStyle/>
          <a:p>
            <a:r>
              <a:rPr lang="en-US" sz="22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We want to hear from you!</a:t>
            </a:r>
          </a:p>
        </p:txBody>
      </p:sp>
      <p:sp>
        <p:nvSpPr>
          <p:cNvPr id="11" name="TextBox 10">
            <a:extLst>
              <a:ext uri="{FF2B5EF4-FFF2-40B4-BE49-F238E27FC236}">
                <a16:creationId xmlns:a16="http://schemas.microsoft.com/office/drawing/2014/main" id="{D53B47DC-3FB3-1398-9005-67C45107CE4D}"/>
              </a:ext>
            </a:extLst>
          </p:cNvPr>
          <p:cNvSpPr txBox="1"/>
          <p:nvPr/>
        </p:nvSpPr>
        <p:spPr>
          <a:xfrm>
            <a:off x="457200" y="2618595"/>
            <a:ext cx="4648200" cy="1107996"/>
          </a:xfrm>
          <a:prstGeom prst="rect">
            <a:avLst/>
          </a:prstGeom>
          <a:noFill/>
        </p:spPr>
        <p:txBody>
          <a:bodyPr wrap="square" rtlCol="0">
            <a:spAutoFit/>
          </a:bodyPr>
          <a:lstStyle/>
          <a:p>
            <a:r>
              <a:rPr lang="en-US" sz="22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Please visit each of our public input stations and let us know what you think.</a:t>
            </a:r>
          </a:p>
        </p:txBody>
      </p:sp>
      <p:sp>
        <p:nvSpPr>
          <p:cNvPr id="12" name="TextBox 11">
            <a:extLst>
              <a:ext uri="{FF2B5EF4-FFF2-40B4-BE49-F238E27FC236}">
                <a16:creationId xmlns:a16="http://schemas.microsoft.com/office/drawing/2014/main" id="{EEC6858C-E9A1-0707-AFDD-6707D96EAE6D}"/>
              </a:ext>
            </a:extLst>
          </p:cNvPr>
          <p:cNvSpPr txBox="1"/>
          <p:nvPr/>
        </p:nvSpPr>
        <p:spPr>
          <a:xfrm>
            <a:off x="482600" y="4038710"/>
            <a:ext cx="4241800" cy="769441"/>
          </a:xfrm>
          <a:prstGeom prst="rect">
            <a:avLst/>
          </a:prstGeom>
          <a:noFill/>
        </p:spPr>
        <p:txBody>
          <a:bodyPr wrap="square" rtlCol="0">
            <a:spAutoFit/>
          </a:bodyPr>
          <a:lstStyle/>
          <a:p>
            <a:r>
              <a:rPr lang="en-US" sz="22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Fill out a comment card with anything else you wish to add.</a:t>
            </a:r>
          </a:p>
        </p:txBody>
      </p:sp>
      <p:pic>
        <p:nvPicPr>
          <p:cNvPr id="14" name="Picture 13">
            <a:extLst>
              <a:ext uri="{FF2B5EF4-FFF2-40B4-BE49-F238E27FC236}">
                <a16:creationId xmlns:a16="http://schemas.microsoft.com/office/drawing/2014/main" id="{512E97E6-0535-28F7-93AC-D0D5A09DC182}"/>
              </a:ext>
            </a:extLst>
          </p:cNvPr>
          <p:cNvPicPr>
            <a:picLocks noChangeAspect="1"/>
          </p:cNvPicPr>
          <p:nvPr/>
        </p:nvPicPr>
        <p:blipFill>
          <a:blip r:embed="rId2"/>
          <a:stretch>
            <a:fillRect/>
          </a:stretch>
        </p:blipFill>
        <p:spPr>
          <a:xfrm>
            <a:off x="5410200" y="1442653"/>
            <a:ext cx="3546621" cy="5337431"/>
          </a:xfrm>
          <a:prstGeom prst="rect">
            <a:avLst/>
          </a:prstGeom>
        </p:spPr>
      </p:pic>
    </p:spTree>
    <p:extLst>
      <p:ext uri="{BB962C8B-B14F-4D97-AF65-F5344CB8AC3E}">
        <p14:creationId xmlns:p14="http://schemas.microsoft.com/office/powerpoint/2010/main" val="131363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latin typeface="+mn-lt"/>
              </a:rPr>
              <a:t>Thank you!</a:t>
            </a:r>
          </a:p>
        </p:txBody>
      </p:sp>
      <p:sp>
        <p:nvSpPr>
          <p:cNvPr id="3" name="Content Placeholder 2"/>
          <p:cNvSpPr>
            <a:spLocks noGrp="1"/>
          </p:cNvSpPr>
          <p:nvPr>
            <p:ph idx="1"/>
          </p:nvPr>
        </p:nvSpPr>
        <p:spPr>
          <a:xfrm>
            <a:off x="381000" y="1219200"/>
            <a:ext cx="8177463" cy="5126736"/>
          </a:xfrm>
        </p:spPr>
        <p:txBody>
          <a:bodyPr>
            <a:normAutofit/>
          </a:bodyPr>
          <a:lstStyle/>
          <a:p>
            <a:pPr marL="109728" indent="0">
              <a:buNone/>
            </a:pPr>
            <a:endParaRPr lang="en-US" sz="1800" dirty="0"/>
          </a:p>
          <a:p>
            <a:pPr marL="109728" indent="0">
              <a:buNone/>
            </a:pPr>
            <a:endParaRPr lang="en-US" i="1" dirty="0">
              <a:latin typeface="Calibri Light" panose="020F0302020204030204" pitchFamily="34" charset="0"/>
              <a:cs typeface="Calibri Light" panose="020F0302020204030204" pitchFamily="34" charset="0"/>
            </a:endParaRPr>
          </a:p>
          <a:p>
            <a:pPr marL="109728" indent="0" algn="ctr">
              <a:buNone/>
            </a:pPr>
            <a:r>
              <a:rPr lang="en-US" sz="2400" b="1" i="1" dirty="0">
                <a:solidFill>
                  <a:schemeClr val="accent6">
                    <a:lumMod val="50000"/>
                  </a:schemeClr>
                </a:solidFill>
                <a:latin typeface="Calibri Light" panose="020F0302020204030204" pitchFamily="34" charset="0"/>
                <a:cs typeface="Calibri Light" panose="020F0302020204030204" pitchFamily="34" charset="0"/>
              </a:rPr>
              <a:t>Please contact Keith Williams or Laurent Beauregard if you have any further questions or concerns.</a:t>
            </a:r>
          </a:p>
          <a:p>
            <a:pPr marL="109728" indent="0" algn="ctr">
              <a:buNone/>
            </a:pPr>
            <a:endParaRPr lang="en-US" sz="2400" b="1" dirty="0">
              <a:solidFill>
                <a:schemeClr val="accent6">
                  <a:lumMod val="50000"/>
                </a:schemeClr>
              </a:solidFill>
              <a:latin typeface="Calibri Light" panose="020F0302020204030204" pitchFamily="34" charset="0"/>
              <a:cs typeface="Calibri Light" panose="020F0302020204030204" pitchFamily="34" charset="0"/>
            </a:endParaRPr>
          </a:p>
          <a:p>
            <a:pPr marL="109728" indent="0" algn="ctr">
              <a:buNone/>
            </a:pPr>
            <a:r>
              <a:rPr lang="en-US" sz="24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Keith Williams</a:t>
            </a:r>
          </a:p>
          <a:p>
            <a:pPr marL="109728" indent="0" algn="ctr">
              <a:buNone/>
            </a:pPr>
            <a:r>
              <a:rPr lang="en-US" sz="2400" dirty="0">
                <a:solidFill>
                  <a:schemeClr val="accent6">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(530) 262-6192 </a:t>
            </a:r>
          </a:p>
          <a:p>
            <a:pPr marL="109728" indent="0" algn="ctr">
              <a:buNone/>
            </a:pPr>
            <a:r>
              <a:rPr lang="en-US" sz="2400" u="sng"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hlinkClick r:id="rId2"/>
              </a:rPr>
              <a:t>kwilliams@srta.ca.gov</a:t>
            </a:r>
            <a:endParaRPr lang="en-US" sz="2400" u="sng"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109728" indent="0" algn="ctr">
              <a:buNone/>
            </a:pPr>
            <a:endParaRPr lang="en-US" sz="24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109728" indent="0" algn="ctr">
              <a:buNone/>
            </a:pPr>
            <a:r>
              <a:rPr lang="en-US" sz="24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Laurent Beauregard</a:t>
            </a:r>
          </a:p>
          <a:p>
            <a:pPr marL="109728" indent="0" algn="ctr">
              <a:buNone/>
            </a:pPr>
            <a:r>
              <a:rPr lang="en-US" sz="24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530-262-6205</a:t>
            </a:r>
          </a:p>
          <a:p>
            <a:pPr marL="109728" indent="0" algn="ctr">
              <a:buNone/>
            </a:pPr>
            <a:r>
              <a:rPr lang="en-US" sz="24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hlinkClick r:id="rId3"/>
              </a:rPr>
              <a:t>lbeauregard@srta.ca.gov</a:t>
            </a:r>
            <a:endParaRPr lang="en-US" sz="24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109728" indent="0" algn="ctr">
              <a:buNone/>
            </a:pPr>
            <a:endParaRPr lang="en-US" sz="18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a:p>
            <a:pPr marL="109728" indent="0">
              <a:buNone/>
            </a:pPr>
            <a:endParaRPr lang="en-US" sz="2400" dirty="0">
              <a:solidFill>
                <a:schemeClr val="accent6">
                  <a:lumMod val="50000"/>
                </a:schemeClr>
              </a:solidFill>
              <a:latin typeface="Calibri Light" panose="020F0302020204030204" pitchFamily="34" charset="0"/>
              <a:cs typeface="Calibri Light" panose="020F0302020204030204" pitchFamily="34" charset="0"/>
            </a:endParaRPr>
          </a:p>
          <a:p>
            <a:pPr marL="109728" indent="0">
              <a:buNone/>
            </a:pPr>
            <a:endParaRPr lang="en-US" dirty="0">
              <a:latin typeface="Calibri Light" panose="020F0302020204030204" pitchFamily="34" charset="0"/>
              <a:cs typeface="Calibri Light" panose="020F0302020204030204" pitchFamily="34" charset="0"/>
            </a:endParaRPr>
          </a:p>
          <a:p>
            <a:endParaRPr lang="en-US" dirty="0"/>
          </a:p>
          <a:p>
            <a:endParaRPr lang="en-US" dirty="0"/>
          </a:p>
        </p:txBody>
      </p:sp>
    </p:spTree>
    <p:extLst>
      <p:ext uri="{BB962C8B-B14F-4D97-AF65-F5344CB8AC3E}">
        <p14:creationId xmlns:p14="http://schemas.microsoft.com/office/powerpoint/2010/main" val="191621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229600" cy="914400"/>
          </a:xfrm>
        </p:spPr>
        <p:txBody>
          <a:bodyPr>
            <a:normAutofit/>
          </a:bodyPr>
          <a:lstStyle/>
          <a:p>
            <a:r>
              <a:rPr lang="en-US" b="1" dirty="0">
                <a:latin typeface="+mn-lt"/>
              </a:rPr>
              <a:t>Project Team</a:t>
            </a:r>
          </a:p>
        </p:txBody>
      </p:sp>
      <p:sp>
        <p:nvSpPr>
          <p:cNvPr id="5" name="TextBox 4">
            <a:extLst>
              <a:ext uri="{FF2B5EF4-FFF2-40B4-BE49-F238E27FC236}">
                <a16:creationId xmlns:a16="http://schemas.microsoft.com/office/drawing/2014/main" id="{285DBCCD-44F7-6B15-3FFE-A5F927974B66}"/>
              </a:ext>
            </a:extLst>
          </p:cNvPr>
          <p:cNvSpPr txBox="1"/>
          <p:nvPr/>
        </p:nvSpPr>
        <p:spPr>
          <a:xfrm>
            <a:off x="1066800" y="1680051"/>
            <a:ext cx="6398546" cy="1077218"/>
          </a:xfrm>
          <a:prstGeom prst="rect">
            <a:avLst/>
          </a:prstGeom>
          <a:noFill/>
        </p:spPr>
        <p:txBody>
          <a:bodyPr wrap="none" rtlCol="0">
            <a:spAutoFit/>
          </a:bodyPr>
          <a:lstStyle/>
          <a:p>
            <a:pPr marL="109728" indent="0">
              <a:buClr>
                <a:schemeClr val="accent2"/>
              </a:buClr>
              <a:buNone/>
            </a:pPr>
            <a:r>
              <a:rPr lang="en-US" sz="2400" b="1" dirty="0">
                <a:solidFill>
                  <a:schemeClr val="accent6">
                    <a:lumMod val="50000"/>
                  </a:schemeClr>
                </a:solidFill>
                <a:latin typeface="+mn-lt"/>
                <a:cs typeface="Calibri Light" panose="020F0302020204030204" pitchFamily="34" charset="0"/>
              </a:rPr>
              <a:t>Shasta Regional Transportation Agency </a:t>
            </a:r>
          </a:p>
          <a:p>
            <a:pPr marL="742950" lvl="1" indent="-285750">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Keith Williams, Senior Transportation Planner, AICP</a:t>
            </a:r>
          </a:p>
          <a:p>
            <a:pPr marL="742950" lvl="1" indent="-285750">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Laurent Beauregard, Assistant Transportation Planner</a:t>
            </a:r>
          </a:p>
        </p:txBody>
      </p:sp>
      <p:sp>
        <p:nvSpPr>
          <p:cNvPr id="6" name="TextBox 5">
            <a:extLst>
              <a:ext uri="{FF2B5EF4-FFF2-40B4-BE49-F238E27FC236}">
                <a16:creationId xmlns:a16="http://schemas.microsoft.com/office/drawing/2014/main" id="{5B69C273-9B39-336B-04CB-70C6D5B49915}"/>
              </a:ext>
            </a:extLst>
          </p:cNvPr>
          <p:cNvSpPr txBox="1"/>
          <p:nvPr/>
        </p:nvSpPr>
        <p:spPr>
          <a:xfrm>
            <a:off x="1066800" y="3048000"/>
            <a:ext cx="6841232" cy="1661993"/>
          </a:xfrm>
          <a:prstGeom prst="rect">
            <a:avLst/>
          </a:prstGeom>
          <a:noFill/>
        </p:spPr>
        <p:txBody>
          <a:bodyPr wrap="none" rtlCol="0">
            <a:spAutoFit/>
          </a:bodyPr>
          <a:lstStyle/>
          <a:p>
            <a:pPr marL="109728" indent="0">
              <a:buClr>
                <a:schemeClr val="accent2"/>
              </a:buClr>
              <a:buNone/>
            </a:pPr>
            <a:r>
              <a:rPr lang="en-US" sz="2400" b="1" dirty="0">
                <a:solidFill>
                  <a:schemeClr val="accent6">
                    <a:lumMod val="50000"/>
                  </a:schemeClr>
                </a:solidFill>
                <a:latin typeface="+mn-lt"/>
                <a:cs typeface="Calibri Light" panose="020F0302020204030204" pitchFamily="34" charset="0"/>
              </a:rPr>
              <a:t>LSC Transportation Consultants</a:t>
            </a:r>
          </a:p>
          <a:p>
            <a:pPr marL="742950" lvl="1" indent="-285750">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Justine Marmesh, Senior Transportation Planner, AICP</a:t>
            </a:r>
          </a:p>
          <a:p>
            <a:pPr marL="742950" lvl="1" indent="-285750">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Genevieve Evans, Associate Transportation Planner, AICP</a:t>
            </a:r>
          </a:p>
          <a:p>
            <a:pPr marL="742950" lvl="1" indent="-285750">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Claire Hutchinson, Transportation Planner</a:t>
            </a:r>
          </a:p>
          <a:p>
            <a:endParaRPr lang="en-US" dirty="0"/>
          </a:p>
        </p:txBody>
      </p:sp>
      <p:sp>
        <p:nvSpPr>
          <p:cNvPr id="7" name="TextBox 6">
            <a:extLst>
              <a:ext uri="{FF2B5EF4-FFF2-40B4-BE49-F238E27FC236}">
                <a16:creationId xmlns:a16="http://schemas.microsoft.com/office/drawing/2014/main" id="{EE8E62CA-DBA5-5844-44AC-014F3A52FED3}"/>
              </a:ext>
            </a:extLst>
          </p:cNvPr>
          <p:cNvSpPr txBox="1"/>
          <p:nvPr/>
        </p:nvSpPr>
        <p:spPr>
          <a:xfrm>
            <a:off x="1066800" y="4709993"/>
            <a:ext cx="4175117" cy="769441"/>
          </a:xfrm>
          <a:prstGeom prst="rect">
            <a:avLst/>
          </a:prstGeom>
          <a:noFill/>
        </p:spPr>
        <p:txBody>
          <a:bodyPr wrap="none" rtlCol="0">
            <a:spAutoFit/>
          </a:bodyPr>
          <a:lstStyle/>
          <a:p>
            <a:pPr marL="109728" indent="0">
              <a:buClr>
                <a:schemeClr val="accent2"/>
              </a:buClr>
              <a:buNone/>
            </a:pPr>
            <a:r>
              <a:rPr lang="en-US" sz="2400" b="1" dirty="0">
                <a:solidFill>
                  <a:schemeClr val="accent6">
                    <a:lumMod val="50000"/>
                  </a:schemeClr>
                </a:solidFill>
                <a:latin typeface="+mn-lt"/>
                <a:cs typeface="Calibri Light" panose="020F0302020204030204" pitchFamily="34" charset="0"/>
              </a:rPr>
              <a:t>AIM Consulting</a:t>
            </a:r>
          </a:p>
          <a:p>
            <a:pPr marL="800100" lvl="1" indent="-342900">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Katie Demaio, Project Manager</a:t>
            </a:r>
          </a:p>
        </p:txBody>
      </p:sp>
    </p:spTree>
    <p:extLst>
      <p:ext uri="{BB962C8B-B14F-4D97-AF65-F5344CB8AC3E}">
        <p14:creationId xmlns:p14="http://schemas.microsoft.com/office/powerpoint/2010/main" val="10271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14400"/>
          </a:xfrm>
        </p:spPr>
        <p:txBody>
          <a:bodyPr>
            <a:normAutofit/>
          </a:bodyPr>
          <a:lstStyle/>
          <a:p>
            <a:r>
              <a:rPr lang="en-US" b="1" dirty="0">
                <a:latin typeface="+mn-lt"/>
              </a:rPr>
              <a:t>What is a Coordinated Plan?</a:t>
            </a:r>
          </a:p>
        </p:txBody>
      </p:sp>
      <p:sp>
        <p:nvSpPr>
          <p:cNvPr id="3" name="Content Placeholder 2"/>
          <p:cNvSpPr>
            <a:spLocks noGrp="1"/>
          </p:cNvSpPr>
          <p:nvPr>
            <p:ph idx="1"/>
          </p:nvPr>
        </p:nvSpPr>
        <p:spPr>
          <a:xfrm>
            <a:off x="3867150" y="1653569"/>
            <a:ext cx="5105400" cy="867033"/>
          </a:xfrm>
        </p:spPr>
        <p:txBody>
          <a:bodyPr>
            <a:noAutofit/>
          </a:bodyPr>
          <a:lstStyle/>
          <a:p>
            <a:pPr lvl="1">
              <a:buClr>
                <a:schemeClr val="accent6">
                  <a:lumMod val="50000"/>
                </a:schemeClr>
              </a:buClr>
              <a:buFont typeface="Arial" panose="020B0604020202020204" pitchFamily="34" charset="0"/>
              <a:buChar char="•"/>
            </a:pPr>
            <a:r>
              <a:rPr lang="en-US" sz="2400" dirty="0">
                <a:solidFill>
                  <a:schemeClr val="accent6">
                    <a:lumMod val="50000"/>
                  </a:schemeClr>
                </a:solidFill>
                <a:latin typeface="Calibri Light" panose="020F0302020204030204" pitchFamily="34" charset="0"/>
                <a:cs typeface="Calibri Light" panose="020F0302020204030204" pitchFamily="34" charset="0"/>
              </a:rPr>
              <a:t>Includes an assessment of  available transportation providers and population needs.</a:t>
            </a:r>
            <a:endParaRPr lang="en-US" sz="1800" dirty="0">
              <a:solidFill>
                <a:schemeClr val="accent6">
                  <a:lumMod val="50000"/>
                </a:schemeClr>
              </a:solidFill>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242B2A05-246E-41F0-5ECE-E06C4A24E2ED}"/>
              </a:ext>
            </a:extLst>
          </p:cNvPr>
          <p:cNvSpPr txBox="1"/>
          <p:nvPr/>
        </p:nvSpPr>
        <p:spPr>
          <a:xfrm>
            <a:off x="4319959" y="4876800"/>
            <a:ext cx="4508500"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accent6">
                    <a:lumMod val="50000"/>
                  </a:schemeClr>
                </a:solidFill>
                <a:latin typeface="Calibri Light" panose="020F0302020204030204" pitchFamily="34" charset="0"/>
                <a:cs typeface="Calibri Light" panose="020F0302020204030204" pitchFamily="34" charset="0"/>
              </a:rPr>
              <a:t>A list of strategies to improve mobility for transit-dependent residents in the region. </a:t>
            </a:r>
            <a:endParaRPr lang="en-US" sz="2000" dirty="0"/>
          </a:p>
        </p:txBody>
      </p:sp>
      <p:sp>
        <p:nvSpPr>
          <p:cNvPr id="5" name="TextBox 4">
            <a:extLst>
              <a:ext uri="{FF2B5EF4-FFF2-40B4-BE49-F238E27FC236}">
                <a16:creationId xmlns:a16="http://schemas.microsoft.com/office/drawing/2014/main" id="{FB28570C-C1DD-F3E4-A2AE-4415DDA6BE34}"/>
              </a:ext>
            </a:extLst>
          </p:cNvPr>
          <p:cNvSpPr txBox="1"/>
          <p:nvPr/>
        </p:nvSpPr>
        <p:spPr>
          <a:xfrm>
            <a:off x="4319959" y="3119641"/>
            <a:ext cx="4460132" cy="1569660"/>
          </a:xfrm>
          <a:prstGeom prst="rect">
            <a:avLst/>
          </a:prstGeom>
          <a:noFill/>
        </p:spPr>
        <p:txBody>
          <a:bodyPr wrap="square" rtlCol="0">
            <a:spAutoFit/>
          </a:bodyPr>
          <a:lstStyle/>
          <a:p>
            <a:pPr marL="342900" indent="-342900">
              <a:buClr>
                <a:schemeClr val="accent6">
                  <a:lumMod val="50000"/>
                </a:schemeClr>
              </a:buClr>
              <a:buFont typeface="Arial" panose="020B0604020202020204" pitchFamily="34" charset="0"/>
              <a:buChar char="•"/>
            </a:pPr>
            <a:r>
              <a:rPr lang="en-US" sz="2400" dirty="0">
                <a:solidFill>
                  <a:schemeClr val="accent6">
                    <a:lumMod val="50000"/>
                  </a:schemeClr>
                </a:solidFill>
                <a:latin typeface="Calibri Light" panose="020F0302020204030204" pitchFamily="34" charset="0"/>
                <a:cs typeface="Calibri Light" panose="020F0302020204030204" pitchFamily="34" charset="0"/>
              </a:rPr>
              <a:t>Is required to be eligible for some Federal Transit Administration (FTA) grant programs.</a:t>
            </a:r>
          </a:p>
        </p:txBody>
      </p:sp>
      <p:pic>
        <p:nvPicPr>
          <p:cNvPr id="6" name="Picture 5">
            <a:extLst>
              <a:ext uri="{FF2B5EF4-FFF2-40B4-BE49-F238E27FC236}">
                <a16:creationId xmlns:a16="http://schemas.microsoft.com/office/drawing/2014/main" id="{D4C26A2A-BD32-03EB-8494-64F3003A6BCE}"/>
              </a:ext>
            </a:extLst>
          </p:cNvPr>
          <p:cNvPicPr>
            <a:picLocks noChangeAspect="1"/>
          </p:cNvPicPr>
          <p:nvPr/>
        </p:nvPicPr>
        <p:blipFill rotWithShape="1">
          <a:blip r:embed="rId3"/>
          <a:srcRect l="44306" t="5158" r="8195"/>
          <a:stretch/>
        </p:blipFill>
        <p:spPr>
          <a:xfrm>
            <a:off x="12700" y="1371600"/>
            <a:ext cx="4114800" cy="5486400"/>
          </a:xfrm>
          <a:prstGeom prst="rect">
            <a:avLst/>
          </a:prstGeom>
        </p:spPr>
      </p:pic>
    </p:spTree>
    <p:extLst>
      <p:ext uri="{BB962C8B-B14F-4D97-AF65-F5344CB8AC3E}">
        <p14:creationId xmlns:p14="http://schemas.microsoft.com/office/powerpoint/2010/main" val="1411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14894"/>
            <a:ext cx="7620000" cy="985306"/>
          </a:xfrm>
        </p:spPr>
        <p:txBody>
          <a:bodyPr>
            <a:noAutofit/>
          </a:bodyPr>
          <a:lstStyle/>
          <a:p>
            <a:pPr algn="l"/>
            <a:r>
              <a:rPr lang="en-US" sz="3600" b="1" dirty="0">
                <a:latin typeface="+mn-lt"/>
              </a:rPr>
              <a:t>Shasta Coordinated Transportation Plan Goals</a:t>
            </a:r>
          </a:p>
        </p:txBody>
      </p:sp>
      <p:sp>
        <p:nvSpPr>
          <p:cNvPr id="3" name="Content Placeholder 2"/>
          <p:cNvSpPr>
            <a:spLocks noGrp="1"/>
          </p:cNvSpPr>
          <p:nvPr>
            <p:ph idx="1"/>
          </p:nvPr>
        </p:nvSpPr>
        <p:spPr>
          <a:xfrm>
            <a:off x="0" y="2133600"/>
            <a:ext cx="4800600" cy="1477328"/>
          </a:xfrm>
        </p:spPr>
        <p:txBody>
          <a:bodyPr>
            <a:noAutofit/>
          </a:bodyPr>
          <a:lstStyle/>
          <a:p>
            <a:pPr>
              <a:buClr>
                <a:schemeClr val="accent6">
                  <a:lumMod val="50000"/>
                </a:schemeClr>
              </a:buClr>
            </a:pPr>
            <a:r>
              <a:rPr lang="en-US" sz="24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Serves as a guide for SRTA, other agencies, and transportation providers to offer better coordination to residents in the Shasta Region.</a:t>
            </a:r>
            <a:endParaRPr lang="en-US" sz="28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3">
            <a:extLst>
              <a:ext uri="{FF2B5EF4-FFF2-40B4-BE49-F238E27FC236}">
                <a16:creationId xmlns:a16="http://schemas.microsoft.com/office/drawing/2014/main" id="{8F8DA55C-8FDB-95AF-180B-18014E6A77A7}"/>
              </a:ext>
            </a:extLst>
          </p:cNvPr>
          <p:cNvPicPr>
            <a:picLocks noChangeAspect="1"/>
          </p:cNvPicPr>
          <p:nvPr/>
        </p:nvPicPr>
        <p:blipFill rotWithShape="1">
          <a:blip r:embed="rId3"/>
          <a:srcRect l="38047" r="15057"/>
          <a:stretch/>
        </p:blipFill>
        <p:spPr>
          <a:xfrm>
            <a:off x="5218899" y="1295400"/>
            <a:ext cx="3913001" cy="5562600"/>
          </a:xfrm>
          <a:prstGeom prst="rect">
            <a:avLst/>
          </a:prstGeom>
        </p:spPr>
      </p:pic>
      <p:sp>
        <p:nvSpPr>
          <p:cNvPr id="5" name="TextBox 4">
            <a:extLst>
              <a:ext uri="{FF2B5EF4-FFF2-40B4-BE49-F238E27FC236}">
                <a16:creationId xmlns:a16="http://schemas.microsoft.com/office/drawing/2014/main" id="{930C0116-52E8-93E5-B9AD-7E0BDBE53306}"/>
              </a:ext>
            </a:extLst>
          </p:cNvPr>
          <p:cNvSpPr txBox="1"/>
          <p:nvPr/>
        </p:nvSpPr>
        <p:spPr>
          <a:xfrm>
            <a:off x="152400" y="4169728"/>
            <a:ext cx="4958084" cy="1938992"/>
          </a:xfrm>
          <a:prstGeom prst="rect">
            <a:avLst/>
          </a:prstGeom>
          <a:noFill/>
        </p:spPr>
        <p:txBody>
          <a:bodyPr wrap="square" rtlCol="0">
            <a:spAutoFit/>
          </a:bodyPr>
          <a:lstStyle/>
          <a:p>
            <a:pPr marL="285750" indent="-285750">
              <a:buClr>
                <a:schemeClr val="accent6">
                  <a:lumMod val="50000"/>
                </a:schemeClr>
              </a:buClr>
              <a:buFont typeface="Arial" panose="020B0604020202020204" pitchFamily="34" charset="0"/>
              <a:buChar char="•"/>
            </a:pPr>
            <a:r>
              <a:rPr lang="en-US" sz="2400" dirty="0">
                <a:solidFill>
                  <a:schemeClr val="accent6">
                    <a:lumMod val="50000"/>
                  </a:schemeClr>
                </a:solidFill>
                <a:latin typeface="Calibri Light" panose="020F0302020204030204" pitchFamily="34" charset="0"/>
                <a:cs typeface="Calibri Light" panose="020F0302020204030204" pitchFamily="34" charset="0"/>
              </a:rPr>
              <a:t>Allows transportation providers in the Shasta Region to be eligible for FTA Enhanced Mobility for Seniors and Individuals with Disabilities (Section 5310) Program grants.</a:t>
            </a:r>
            <a:endParaRPr lang="en-US" sz="2000" dirty="0"/>
          </a:p>
        </p:txBody>
      </p:sp>
    </p:spTree>
    <p:extLst>
      <p:ext uri="{BB962C8B-B14F-4D97-AF65-F5344CB8AC3E}">
        <p14:creationId xmlns:p14="http://schemas.microsoft.com/office/powerpoint/2010/main" val="231623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mn-lt"/>
              </a:rPr>
              <a:t>Where are we in the plan process?</a:t>
            </a:r>
          </a:p>
        </p:txBody>
      </p:sp>
      <p:sp>
        <p:nvSpPr>
          <p:cNvPr id="3" name="Content Placeholder 2"/>
          <p:cNvSpPr>
            <a:spLocks noGrp="1"/>
          </p:cNvSpPr>
          <p:nvPr>
            <p:ph idx="1"/>
          </p:nvPr>
        </p:nvSpPr>
        <p:spPr>
          <a:xfrm>
            <a:off x="1143000" y="1704780"/>
            <a:ext cx="8272130" cy="457200"/>
          </a:xfrm>
        </p:spPr>
        <p:txBody>
          <a:bodyPr/>
          <a:lstStyle/>
          <a:p>
            <a:pPr>
              <a:buClr>
                <a:schemeClr val="accent6">
                  <a:lumMod val="50000"/>
                </a:schemeClr>
              </a:buClr>
              <a:buFont typeface="Arial" panose="020B0604020202020204" pitchFamily="34" charset="0"/>
              <a:buChar char="•"/>
            </a:pPr>
            <a:r>
              <a:rPr lang="en-US" dirty="0">
                <a:solidFill>
                  <a:schemeClr val="accent6">
                    <a:lumMod val="50000"/>
                  </a:schemeClr>
                </a:solidFill>
                <a:latin typeface="Calibri Light" panose="020F0302020204030204" pitchFamily="34" charset="0"/>
                <a:cs typeface="Calibri Light" panose="020F0302020204030204" pitchFamily="34" charset="0"/>
              </a:rPr>
              <a:t>Technical Memorandum 1 (TM1)</a:t>
            </a:r>
          </a:p>
          <a:p>
            <a:pPr>
              <a:buClr>
                <a:schemeClr val="accent6">
                  <a:lumMod val="50000"/>
                </a:schemeClr>
              </a:buClr>
              <a:buFont typeface="Arial" panose="020B0604020202020204" pitchFamily="34" charset="0"/>
              <a:buChar char="•"/>
            </a:pPr>
            <a:endParaRPr lang="en-US" dirty="0">
              <a:solidFill>
                <a:schemeClr val="accent6">
                  <a:lumMod val="50000"/>
                </a:schemeClr>
              </a:solidFill>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F1E136D2-9DF4-E5E1-1403-0E17060379E5}"/>
              </a:ext>
            </a:extLst>
          </p:cNvPr>
          <p:cNvSpPr txBox="1"/>
          <p:nvPr/>
        </p:nvSpPr>
        <p:spPr>
          <a:xfrm>
            <a:off x="1243366" y="3048000"/>
            <a:ext cx="4378506" cy="400110"/>
          </a:xfrm>
          <a:prstGeom prst="rect">
            <a:avLst/>
          </a:prstGeom>
          <a:noFill/>
        </p:spPr>
        <p:txBody>
          <a:bodyPr wrap="none" rtlCol="0">
            <a:spAutoFit/>
          </a:bodyPr>
          <a:lstStyle/>
          <a:p>
            <a:pPr>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   Transportation Provider Questionnaire</a:t>
            </a:r>
          </a:p>
        </p:txBody>
      </p:sp>
      <p:sp>
        <p:nvSpPr>
          <p:cNvPr id="8" name="TextBox 7">
            <a:extLst>
              <a:ext uri="{FF2B5EF4-FFF2-40B4-BE49-F238E27FC236}">
                <a16:creationId xmlns:a16="http://schemas.microsoft.com/office/drawing/2014/main" id="{6866D8BF-C055-D553-CDE6-6C816A25666A}"/>
              </a:ext>
            </a:extLst>
          </p:cNvPr>
          <p:cNvSpPr txBox="1"/>
          <p:nvPr/>
        </p:nvSpPr>
        <p:spPr>
          <a:xfrm>
            <a:off x="1165698" y="2043688"/>
            <a:ext cx="5820824" cy="923330"/>
          </a:xfrm>
          <a:prstGeom prst="rect">
            <a:avLst/>
          </a:prstGeom>
          <a:noFill/>
        </p:spPr>
        <p:txBody>
          <a:bodyPr wrap="none" rtlCol="0">
            <a:spAutoFit/>
          </a:bodyPr>
          <a:lstStyle/>
          <a:p>
            <a:pPr lvl="1">
              <a:buClr>
                <a:schemeClr val="accent6">
                  <a:lumMod val="50000"/>
                </a:schemeClr>
              </a:buClr>
              <a:buFont typeface="Courier New" panose="02070309020205020404" pitchFamily="49" charset="0"/>
              <a:buChar char="o"/>
            </a:pPr>
            <a:r>
              <a:rPr lang="en-US" dirty="0">
                <a:solidFill>
                  <a:schemeClr val="accent6">
                    <a:lumMod val="50000"/>
                  </a:schemeClr>
                </a:solidFill>
                <a:latin typeface="Calibri Light" panose="020F0302020204030204" pitchFamily="34" charset="0"/>
                <a:cs typeface="Calibri Light" panose="020F0302020204030204" pitchFamily="34" charset="0"/>
              </a:rPr>
              <a:t> Demographics Overview</a:t>
            </a:r>
          </a:p>
          <a:p>
            <a:pPr lvl="1">
              <a:buClr>
                <a:schemeClr val="accent6">
                  <a:lumMod val="50000"/>
                </a:schemeClr>
              </a:buClr>
              <a:buFont typeface="Courier New" panose="02070309020205020404" pitchFamily="49" charset="0"/>
              <a:buChar char="o"/>
            </a:pPr>
            <a:r>
              <a:rPr lang="en-US" dirty="0">
                <a:solidFill>
                  <a:schemeClr val="accent6">
                    <a:lumMod val="50000"/>
                  </a:schemeClr>
                </a:solidFill>
                <a:latin typeface="Calibri Light" panose="020F0302020204030204" pitchFamily="34" charset="0"/>
                <a:cs typeface="Calibri Light" panose="020F0302020204030204" pitchFamily="34" charset="0"/>
              </a:rPr>
              <a:t> Regional Plans Summary</a:t>
            </a:r>
          </a:p>
          <a:p>
            <a:pPr lvl="1">
              <a:buClr>
                <a:schemeClr val="accent6">
                  <a:lumMod val="50000"/>
                </a:schemeClr>
              </a:buClr>
              <a:buFont typeface="Courier New" panose="02070309020205020404" pitchFamily="49" charset="0"/>
              <a:buChar char="o"/>
            </a:pPr>
            <a:r>
              <a:rPr lang="en-US" dirty="0">
                <a:solidFill>
                  <a:schemeClr val="accent6">
                    <a:lumMod val="50000"/>
                  </a:schemeClr>
                </a:solidFill>
                <a:latin typeface="Calibri Light" panose="020F0302020204030204" pitchFamily="34" charset="0"/>
                <a:cs typeface="Calibri Light" panose="020F0302020204030204" pitchFamily="34" charset="0"/>
              </a:rPr>
              <a:t> Regional Transportation Service Providers Descriptions</a:t>
            </a:r>
          </a:p>
        </p:txBody>
      </p:sp>
      <p:sp>
        <p:nvSpPr>
          <p:cNvPr id="10" name="Arrow: Curved Right 9">
            <a:extLst>
              <a:ext uri="{FF2B5EF4-FFF2-40B4-BE49-F238E27FC236}">
                <a16:creationId xmlns:a16="http://schemas.microsoft.com/office/drawing/2014/main" id="{6B29C614-14EB-D080-B40C-16F6AB02E8A6}"/>
              </a:ext>
            </a:extLst>
          </p:cNvPr>
          <p:cNvSpPr/>
          <p:nvPr/>
        </p:nvSpPr>
        <p:spPr>
          <a:xfrm>
            <a:off x="395609" y="1752600"/>
            <a:ext cx="821817" cy="1776644"/>
          </a:xfrm>
          <a:prstGeom prst="curved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Arrow: Curved Right 10">
            <a:extLst>
              <a:ext uri="{FF2B5EF4-FFF2-40B4-BE49-F238E27FC236}">
                <a16:creationId xmlns:a16="http://schemas.microsoft.com/office/drawing/2014/main" id="{3FFF800C-5490-5904-76B5-CFA5862C3E5C}"/>
              </a:ext>
            </a:extLst>
          </p:cNvPr>
          <p:cNvSpPr/>
          <p:nvPr/>
        </p:nvSpPr>
        <p:spPr>
          <a:xfrm>
            <a:off x="415989" y="3212735"/>
            <a:ext cx="801438" cy="692575"/>
          </a:xfrm>
          <a:prstGeom prst="curved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Content Placeholder 2">
            <a:extLst>
              <a:ext uri="{FF2B5EF4-FFF2-40B4-BE49-F238E27FC236}">
                <a16:creationId xmlns:a16="http://schemas.microsoft.com/office/drawing/2014/main" id="{B3855B5A-056D-B72E-ADD5-149C5D0E295B}"/>
              </a:ext>
            </a:extLst>
          </p:cNvPr>
          <p:cNvSpPr txBox="1">
            <a:spLocks/>
          </p:cNvSpPr>
          <p:nvPr/>
        </p:nvSpPr>
        <p:spPr>
          <a:xfrm>
            <a:off x="1130300" y="3540032"/>
            <a:ext cx="8272130" cy="457200"/>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200" kern="1200" baseline="0">
                <a:solidFill>
                  <a:schemeClr val="tx1"/>
                </a:solidFill>
                <a:latin typeface="Tahoma" pitchFamily="34" charset="0"/>
                <a:ea typeface="+mn-ea"/>
                <a:cs typeface="+mn-cs"/>
              </a:defRPr>
            </a:lvl1pPr>
            <a:lvl2pPr marL="658368" indent="-246888" algn="l" rtl="0" eaLnBrk="1" latinLnBrk="0" hangingPunct="1">
              <a:spcBef>
                <a:spcPts val="300"/>
              </a:spcBef>
              <a:buClr>
                <a:schemeClr val="accent2"/>
              </a:buClr>
              <a:buFont typeface="Georgia"/>
              <a:buChar char="▫"/>
              <a:defRPr kumimoji="0" sz="2200" kern="1200" baseline="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200" kern="1200" baseline="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
                <a:schemeClr val="accent6">
                  <a:lumMod val="50000"/>
                </a:schemeClr>
              </a:buClr>
              <a:buFont typeface="Arial" panose="020B0604020202020204" pitchFamily="34" charset="0"/>
              <a:buChar char="•"/>
            </a:pPr>
            <a:r>
              <a:rPr lang="en-US" sz="2000" dirty="0">
                <a:solidFill>
                  <a:schemeClr val="accent6">
                    <a:lumMod val="50000"/>
                  </a:schemeClr>
                </a:solidFill>
                <a:latin typeface="Calibri Light" panose="020F0302020204030204" pitchFamily="34" charset="0"/>
                <a:cs typeface="Calibri Light" panose="020F0302020204030204" pitchFamily="34" charset="0"/>
              </a:rPr>
              <a:t>Technical Memorandum 2 – (2017 Strategies) completed in August</a:t>
            </a:r>
          </a:p>
          <a:p>
            <a:pPr>
              <a:buClr>
                <a:schemeClr val="accent6">
                  <a:lumMod val="50000"/>
                </a:schemeClr>
              </a:buClr>
              <a:buFont typeface="Arial" panose="020B0604020202020204" pitchFamily="34" charset="0"/>
              <a:buChar char="•"/>
            </a:pPr>
            <a:endParaRPr lang="en-US" sz="2000" dirty="0">
              <a:solidFill>
                <a:schemeClr val="accent6">
                  <a:lumMod val="50000"/>
                </a:schemeClr>
              </a:solidFill>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B3469213-F472-1BDA-1767-E70DA9876DA8}"/>
              </a:ext>
            </a:extLst>
          </p:cNvPr>
          <p:cNvSpPr txBox="1"/>
          <p:nvPr/>
        </p:nvSpPr>
        <p:spPr>
          <a:xfrm>
            <a:off x="1155700" y="3839217"/>
            <a:ext cx="3946850" cy="646331"/>
          </a:xfrm>
          <a:prstGeom prst="rect">
            <a:avLst/>
          </a:prstGeom>
          <a:noFill/>
        </p:spPr>
        <p:txBody>
          <a:bodyPr wrap="none" rtlCol="0">
            <a:spAutoFit/>
          </a:bodyPr>
          <a:lstStyle/>
          <a:p>
            <a:pPr lvl="1">
              <a:buClr>
                <a:schemeClr val="accent6">
                  <a:lumMod val="50000"/>
                </a:schemeClr>
              </a:buClr>
              <a:buFont typeface="Courier New" panose="02070309020205020404" pitchFamily="49" charset="0"/>
              <a:buChar char="o"/>
            </a:pPr>
            <a:r>
              <a:rPr lang="en-US" dirty="0">
                <a:solidFill>
                  <a:schemeClr val="accent6">
                    <a:lumMod val="50000"/>
                  </a:schemeClr>
                </a:solidFill>
                <a:latin typeface="Calibri Light" panose="020F0302020204030204" pitchFamily="34" charset="0"/>
                <a:cs typeface="Calibri Light" panose="020F0302020204030204" pitchFamily="34" charset="0"/>
              </a:rPr>
              <a:t> Previous Strategies Overview</a:t>
            </a:r>
          </a:p>
          <a:p>
            <a:pPr lvl="1">
              <a:buClr>
                <a:schemeClr val="accent6">
                  <a:lumMod val="50000"/>
                </a:schemeClr>
              </a:buClr>
              <a:buFont typeface="Courier New" panose="02070309020205020404" pitchFamily="49" charset="0"/>
              <a:buChar char="o"/>
            </a:pPr>
            <a:r>
              <a:rPr lang="en-US" dirty="0">
                <a:solidFill>
                  <a:schemeClr val="accent6">
                    <a:lumMod val="50000"/>
                  </a:schemeClr>
                </a:solidFill>
                <a:latin typeface="Calibri Light" panose="020F0302020204030204" pitchFamily="34" charset="0"/>
                <a:cs typeface="Calibri Light" panose="020F0302020204030204" pitchFamily="34" charset="0"/>
              </a:rPr>
              <a:t> Outreach Summary Draft Chapter</a:t>
            </a:r>
          </a:p>
        </p:txBody>
      </p:sp>
      <p:sp>
        <p:nvSpPr>
          <p:cNvPr id="9" name="Arrow: Curved Right 8">
            <a:extLst>
              <a:ext uri="{FF2B5EF4-FFF2-40B4-BE49-F238E27FC236}">
                <a16:creationId xmlns:a16="http://schemas.microsoft.com/office/drawing/2014/main" id="{E63A027C-8005-735A-C7E6-40FFA4B9E42B}"/>
              </a:ext>
            </a:extLst>
          </p:cNvPr>
          <p:cNvSpPr/>
          <p:nvPr/>
        </p:nvSpPr>
        <p:spPr>
          <a:xfrm>
            <a:off x="417762" y="3686265"/>
            <a:ext cx="801438" cy="1114335"/>
          </a:xfrm>
          <a:prstGeom prst="curved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C42ED686-DFBE-038B-593F-4084B0789701}"/>
              </a:ext>
            </a:extLst>
          </p:cNvPr>
          <p:cNvSpPr txBox="1"/>
          <p:nvPr/>
        </p:nvSpPr>
        <p:spPr>
          <a:xfrm>
            <a:off x="1268766" y="4445334"/>
            <a:ext cx="7285427"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SSTAC and Public Workshop to review existing and potential strategies</a:t>
            </a:r>
          </a:p>
        </p:txBody>
      </p:sp>
      <p:sp>
        <p:nvSpPr>
          <p:cNvPr id="13" name="Arrow: Curved Right 12">
            <a:extLst>
              <a:ext uri="{FF2B5EF4-FFF2-40B4-BE49-F238E27FC236}">
                <a16:creationId xmlns:a16="http://schemas.microsoft.com/office/drawing/2014/main" id="{8241B8CD-5BDC-7B89-C7E3-06536A848E60}"/>
              </a:ext>
            </a:extLst>
          </p:cNvPr>
          <p:cNvSpPr/>
          <p:nvPr/>
        </p:nvSpPr>
        <p:spPr>
          <a:xfrm>
            <a:off x="328862" y="4496527"/>
            <a:ext cx="801438" cy="1114335"/>
          </a:xfrm>
          <a:prstGeom prst="curved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a:extLst>
              <a:ext uri="{FF2B5EF4-FFF2-40B4-BE49-F238E27FC236}">
                <a16:creationId xmlns:a16="http://schemas.microsoft.com/office/drawing/2014/main" id="{2CD841DC-2D8F-F38F-48FD-41FBF4884968}"/>
              </a:ext>
            </a:extLst>
          </p:cNvPr>
          <p:cNvSpPr txBox="1"/>
          <p:nvPr/>
        </p:nvSpPr>
        <p:spPr>
          <a:xfrm>
            <a:off x="1268766" y="5247379"/>
            <a:ext cx="6619697"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Up Next: Technical Memorandum 3 –Transportation Needs, </a:t>
            </a:r>
          </a:p>
          <a:p>
            <a:pPr lvl="1"/>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Duplicative Services, and Recommended Strategies </a:t>
            </a:r>
          </a:p>
        </p:txBody>
      </p:sp>
    </p:spTree>
    <p:extLst>
      <p:ext uri="{BB962C8B-B14F-4D97-AF65-F5344CB8AC3E}">
        <p14:creationId xmlns:p14="http://schemas.microsoft.com/office/powerpoint/2010/main" val="390813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 calcmode="lin" valueType="num">
                                      <p:cBhvr additive="base">
                                        <p:cTn id="2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8" grpId="0"/>
      <p:bldP spid="10" grpId="0" animBg="1"/>
      <p:bldP spid="11" grpId="0" animBg="1"/>
      <p:bldP spid="4" grpId="0" build="p"/>
      <p:bldP spid="5" grpId="0"/>
      <p:bldP spid="9" grpId="0" animBg="1"/>
      <p:bldP spid="12" grpId="0"/>
      <p:bldP spid="13"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525285-CE77-82D9-BC08-5A229E12B1FE}"/>
              </a:ext>
            </a:extLst>
          </p:cNvPr>
          <p:cNvSpPr>
            <a:spLocks noGrp="1"/>
          </p:cNvSpPr>
          <p:nvPr>
            <p:ph type="title"/>
          </p:nvPr>
        </p:nvSpPr>
        <p:spPr>
          <a:xfrm>
            <a:off x="431801" y="505414"/>
            <a:ext cx="8229600" cy="685800"/>
          </a:xfrm>
        </p:spPr>
        <p:txBody>
          <a:bodyPr>
            <a:normAutofit fontScale="90000"/>
          </a:bodyPr>
          <a:lstStyle/>
          <a:p>
            <a:r>
              <a:rPr lang="en-US" b="1" dirty="0">
                <a:latin typeface="+mn-lt"/>
              </a:rPr>
              <a:t>Shasta Region Demographics</a:t>
            </a:r>
          </a:p>
        </p:txBody>
      </p:sp>
      <p:graphicFrame>
        <p:nvGraphicFramePr>
          <p:cNvPr id="11" name="Chart 10">
            <a:extLst>
              <a:ext uri="{FF2B5EF4-FFF2-40B4-BE49-F238E27FC236}">
                <a16:creationId xmlns:a16="http://schemas.microsoft.com/office/drawing/2014/main" id="{5F7E96B4-D71D-5F90-209C-D3FC545F6916}"/>
              </a:ext>
            </a:extLst>
          </p:cNvPr>
          <p:cNvGraphicFramePr>
            <a:graphicFrameLocks/>
          </p:cNvGraphicFramePr>
          <p:nvPr>
            <p:extLst>
              <p:ext uri="{D42A27DB-BD31-4B8C-83A1-F6EECF244321}">
                <p14:modId xmlns:p14="http://schemas.microsoft.com/office/powerpoint/2010/main" val="1610988157"/>
              </p:ext>
            </p:extLst>
          </p:nvPr>
        </p:nvGraphicFramePr>
        <p:xfrm>
          <a:off x="5337478" y="1191214"/>
          <a:ext cx="3429000" cy="31216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71B597F-1839-75F6-E97A-D6598D130F8D}"/>
              </a:ext>
            </a:extLst>
          </p:cNvPr>
          <p:cNvGraphicFramePr>
            <a:graphicFrameLocks/>
          </p:cNvGraphicFramePr>
          <p:nvPr>
            <p:extLst>
              <p:ext uri="{D42A27DB-BD31-4B8C-83A1-F6EECF244321}">
                <p14:modId xmlns:p14="http://schemas.microsoft.com/office/powerpoint/2010/main" val="3315819136"/>
              </p:ext>
            </p:extLst>
          </p:nvPr>
        </p:nvGraphicFramePr>
        <p:xfrm>
          <a:off x="-67022" y="1088282"/>
          <a:ext cx="3873545" cy="3429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2C0F8D32-A564-0286-417B-1643965F99B6}"/>
              </a:ext>
            </a:extLst>
          </p:cNvPr>
          <p:cNvGraphicFramePr>
            <a:graphicFrameLocks/>
          </p:cNvGraphicFramePr>
          <p:nvPr>
            <p:extLst>
              <p:ext uri="{D42A27DB-BD31-4B8C-83A1-F6EECF244321}">
                <p14:modId xmlns:p14="http://schemas.microsoft.com/office/powerpoint/2010/main" val="220091811"/>
              </p:ext>
            </p:extLst>
          </p:nvPr>
        </p:nvGraphicFramePr>
        <p:xfrm>
          <a:off x="2133600" y="3181197"/>
          <a:ext cx="3873545" cy="3429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9862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12" grpId="0">
        <p:bldAsOne/>
      </p:bldGraphic>
      <p:bldGraphic spid="1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819400" cy="2590800"/>
          </a:xfrm>
        </p:spPr>
        <p:txBody>
          <a:bodyPr>
            <a:normAutofit/>
          </a:bodyPr>
          <a:lstStyle/>
          <a:p>
            <a:r>
              <a:rPr lang="en-US" b="1" dirty="0">
                <a:latin typeface="+mn-lt"/>
              </a:rPr>
              <a:t>Transit Needs Index</a:t>
            </a:r>
          </a:p>
        </p:txBody>
      </p:sp>
      <p:pic>
        <p:nvPicPr>
          <p:cNvPr id="4" name="Picture 3">
            <a:extLst>
              <a:ext uri="{FF2B5EF4-FFF2-40B4-BE49-F238E27FC236}">
                <a16:creationId xmlns:a16="http://schemas.microsoft.com/office/drawing/2014/main" id="{D804EB97-F49B-DD79-920C-9874EFACAA55}"/>
              </a:ext>
            </a:extLst>
          </p:cNvPr>
          <p:cNvPicPr>
            <a:picLocks noChangeAspect="1"/>
          </p:cNvPicPr>
          <p:nvPr/>
        </p:nvPicPr>
        <p:blipFill>
          <a:blip r:embed="rId3"/>
          <a:stretch>
            <a:fillRect/>
          </a:stretch>
        </p:blipFill>
        <p:spPr>
          <a:xfrm>
            <a:off x="0" y="456168"/>
            <a:ext cx="6445685" cy="6388262"/>
          </a:xfrm>
          <a:prstGeom prst="rect">
            <a:avLst/>
          </a:prstGeom>
        </p:spPr>
      </p:pic>
      <p:pic>
        <p:nvPicPr>
          <p:cNvPr id="5" name="Picture 4">
            <a:extLst>
              <a:ext uri="{FF2B5EF4-FFF2-40B4-BE49-F238E27FC236}">
                <a16:creationId xmlns:a16="http://schemas.microsoft.com/office/drawing/2014/main" id="{A6F59531-39B6-A4F8-2A2B-9356C7A4BC6F}"/>
              </a:ext>
            </a:extLst>
          </p:cNvPr>
          <p:cNvPicPr>
            <a:picLocks noChangeAspect="1"/>
          </p:cNvPicPr>
          <p:nvPr/>
        </p:nvPicPr>
        <p:blipFill>
          <a:blip r:embed="rId4"/>
          <a:stretch>
            <a:fillRect/>
          </a:stretch>
        </p:blipFill>
        <p:spPr>
          <a:xfrm>
            <a:off x="6629400" y="5257800"/>
            <a:ext cx="2394857" cy="1295400"/>
          </a:xfrm>
          <a:prstGeom prst="rect">
            <a:avLst/>
          </a:prstGeom>
        </p:spPr>
      </p:pic>
    </p:spTree>
    <p:extLst>
      <p:ext uri="{BB962C8B-B14F-4D97-AF65-F5344CB8AC3E}">
        <p14:creationId xmlns:p14="http://schemas.microsoft.com/office/powerpoint/2010/main" val="2508975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A7CE58-32F9-AE8E-A004-B72DE0948238}"/>
              </a:ext>
            </a:extLst>
          </p:cNvPr>
          <p:cNvSpPr txBox="1"/>
          <p:nvPr/>
        </p:nvSpPr>
        <p:spPr>
          <a:xfrm>
            <a:off x="152400" y="506360"/>
            <a:ext cx="7848600" cy="646331"/>
          </a:xfrm>
          <a:prstGeom prst="rect">
            <a:avLst/>
          </a:prstGeom>
          <a:noFill/>
        </p:spPr>
        <p:txBody>
          <a:bodyPr wrap="square">
            <a:spAutoFit/>
          </a:bodyPr>
          <a:lstStyle/>
          <a:p>
            <a:r>
              <a:rPr lang="en-US" sz="3600" b="1" dirty="0">
                <a:solidFill>
                  <a:schemeClr val="accent6">
                    <a:lumMod val="50000"/>
                  </a:schemeClr>
                </a:solidFill>
                <a:latin typeface="+mn-lt"/>
              </a:rPr>
              <a:t>Transit Needs Index Continued…</a:t>
            </a:r>
            <a:endParaRPr lang="en-US" sz="3600" dirty="0">
              <a:solidFill>
                <a:schemeClr val="accent6">
                  <a:lumMod val="50000"/>
                </a:schemeClr>
              </a:solidFill>
            </a:endParaRPr>
          </a:p>
        </p:txBody>
      </p:sp>
      <p:pic>
        <p:nvPicPr>
          <p:cNvPr id="3" name="Picture 2">
            <a:extLst>
              <a:ext uri="{FF2B5EF4-FFF2-40B4-BE49-F238E27FC236}">
                <a16:creationId xmlns:a16="http://schemas.microsoft.com/office/drawing/2014/main" id="{F892B6A1-5AE2-16A6-6173-4D9CB81D0812}"/>
              </a:ext>
            </a:extLst>
          </p:cNvPr>
          <p:cNvPicPr>
            <a:picLocks noChangeAspect="1"/>
          </p:cNvPicPr>
          <p:nvPr/>
        </p:nvPicPr>
        <p:blipFill rotWithShape="1">
          <a:blip r:embed="rId3"/>
          <a:srcRect l="2326" t="1936" r="2381" b="442"/>
          <a:stretch/>
        </p:blipFill>
        <p:spPr>
          <a:xfrm>
            <a:off x="612032" y="1152691"/>
            <a:ext cx="7998568" cy="5719718"/>
          </a:xfrm>
          <a:prstGeom prst="rect">
            <a:avLst/>
          </a:prstGeom>
        </p:spPr>
      </p:pic>
    </p:spTree>
    <p:extLst>
      <p:ext uri="{BB962C8B-B14F-4D97-AF65-F5344CB8AC3E}">
        <p14:creationId xmlns:p14="http://schemas.microsoft.com/office/powerpoint/2010/main" val="442319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870120A-700D-3CD1-5BCB-0970ADD42E68}"/>
              </a:ext>
            </a:extLst>
          </p:cNvPr>
          <p:cNvSpPr>
            <a:spLocks noGrp="1"/>
          </p:cNvSpPr>
          <p:nvPr>
            <p:ph type="title"/>
          </p:nvPr>
        </p:nvSpPr>
        <p:spPr>
          <a:xfrm>
            <a:off x="-495300" y="555277"/>
            <a:ext cx="10134600" cy="685800"/>
          </a:xfrm>
        </p:spPr>
        <p:txBody>
          <a:bodyPr>
            <a:normAutofit/>
          </a:bodyPr>
          <a:lstStyle/>
          <a:p>
            <a:r>
              <a:rPr lang="en-US" sz="3200" b="1" dirty="0">
                <a:latin typeface="+mn-lt"/>
              </a:rPr>
              <a:t>2017 Shasta Coordinated Transportation Plan</a:t>
            </a:r>
            <a:endParaRPr lang="en-US" sz="3200" dirty="0">
              <a:latin typeface="+mn-lt"/>
            </a:endParaRPr>
          </a:p>
        </p:txBody>
      </p:sp>
      <p:sp>
        <p:nvSpPr>
          <p:cNvPr id="4" name="TextBox 3">
            <a:extLst>
              <a:ext uri="{FF2B5EF4-FFF2-40B4-BE49-F238E27FC236}">
                <a16:creationId xmlns:a16="http://schemas.microsoft.com/office/drawing/2014/main" id="{E8DD83BB-4A32-69A3-71A6-3E4B5011BD6E}"/>
              </a:ext>
            </a:extLst>
          </p:cNvPr>
          <p:cNvSpPr txBox="1"/>
          <p:nvPr/>
        </p:nvSpPr>
        <p:spPr>
          <a:xfrm>
            <a:off x="4114800" y="1341104"/>
            <a:ext cx="5164377" cy="400110"/>
          </a:xfrm>
          <a:prstGeom prst="rect">
            <a:avLst/>
          </a:prstGeom>
          <a:noFill/>
        </p:spPr>
        <p:txBody>
          <a:bodyPr wrap="square">
            <a:spAutoFit/>
          </a:bodyPr>
          <a:lstStyle/>
          <a:p>
            <a:pPr algn="l"/>
            <a:r>
              <a:rPr lang="en-US" sz="2000" b="1" dirty="0">
                <a:solidFill>
                  <a:schemeClr val="accent6">
                    <a:lumMod val="50000"/>
                  </a:schemeClr>
                </a:solidFill>
              </a:rPr>
              <a:t>Previously Identified Gaps and Challenges</a:t>
            </a:r>
          </a:p>
        </p:txBody>
      </p:sp>
      <p:sp>
        <p:nvSpPr>
          <p:cNvPr id="15" name="TextBox 14">
            <a:extLst>
              <a:ext uri="{FF2B5EF4-FFF2-40B4-BE49-F238E27FC236}">
                <a16:creationId xmlns:a16="http://schemas.microsoft.com/office/drawing/2014/main" id="{033B411E-F85D-6CBF-F978-A2DF98535B83}"/>
              </a:ext>
            </a:extLst>
          </p:cNvPr>
          <p:cNvSpPr txBox="1"/>
          <p:nvPr/>
        </p:nvSpPr>
        <p:spPr>
          <a:xfrm>
            <a:off x="4152900" y="1828541"/>
            <a:ext cx="4838700" cy="3911071"/>
          </a:xfrm>
          <a:prstGeom prst="rect">
            <a:avLst/>
          </a:prstGeom>
          <a:noFill/>
        </p:spPr>
        <p:txBody>
          <a:bodyPr wrap="square">
            <a:spAutoFit/>
          </a:bodyPr>
          <a:lstStyle/>
          <a:p>
            <a:pPr marL="342900" indent="-342900" algn="l">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Lack of Sunday transportation services</a:t>
            </a:r>
          </a:p>
          <a:p>
            <a:pPr marL="342900" indent="-34290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Challenges to specific service eligibility in smaller communities outside of Redding</a:t>
            </a:r>
          </a:p>
          <a:p>
            <a:pPr marL="342900" indent="-34290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RABA service frequency</a:t>
            </a:r>
          </a:p>
          <a:p>
            <a:pPr marL="342900" indent="-34290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Schedule/hours of operation</a:t>
            </a:r>
          </a:p>
          <a:p>
            <a:pPr marL="342900" indent="-34290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Various Demand Response service challenges, such as the need for advanced scheduling, expensive fares, and eligibility</a:t>
            </a:r>
          </a:p>
          <a:p>
            <a:pPr marL="342900" indent="-34290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Knowledge gaps</a:t>
            </a:r>
          </a:p>
          <a:p>
            <a:pPr marL="342900" indent="-342900">
              <a:lnSpc>
                <a:spcPct val="125000"/>
              </a:lnSpc>
              <a:buFont typeface="Arial" panose="020B0604020202020204" pitchFamily="34" charset="0"/>
              <a:buChar char="•"/>
            </a:pPr>
            <a:r>
              <a:rPr lang="en-US" sz="2000" dirty="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rPr>
              <a:t>Lack of interregional services</a:t>
            </a:r>
          </a:p>
        </p:txBody>
      </p:sp>
      <p:pic>
        <p:nvPicPr>
          <p:cNvPr id="2" name="Picture 1">
            <a:extLst>
              <a:ext uri="{FF2B5EF4-FFF2-40B4-BE49-F238E27FC236}">
                <a16:creationId xmlns:a16="http://schemas.microsoft.com/office/drawing/2014/main" id="{7C344ED9-ECAD-4850-319D-7A6DF2C2B03F}"/>
              </a:ext>
            </a:extLst>
          </p:cNvPr>
          <p:cNvPicPr>
            <a:picLocks noChangeAspect="1"/>
          </p:cNvPicPr>
          <p:nvPr/>
        </p:nvPicPr>
        <p:blipFill rotWithShape="1">
          <a:blip r:embed="rId3"/>
          <a:srcRect l="43749" t="1623" r="8036" b="-1623"/>
          <a:stretch/>
        </p:blipFill>
        <p:spPr>
          <a:xfrm>
            <a:off x="12700" y="1241077"/>
            <a:ext cx="4114800" cy="5698689"/>
          </a:xfrm>
          <a:prstGeom prst="rect">
            <a:avLst/>
          </a:prstGeom>
        </p:spPr>
      </p:pic>
    </p:spTree>
    <p:extLst>
      <p:ext uri="{BB962C8B-B14F-4D97-AF65-F5344CB8AC3E}">
        <p14:creationId xmlns:p14="http://schemas.microsoft.com/office/powerpoint/2010/main" val="125596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SC 2-22">
    <a:dk1>
      <a:sysClr val="windowText" lastClr="000000"/>
    </a:dk1>
    <a:lt1>
      <a:sysClr val="window" lastClr="FFFFFF"/>
    </a:lt1>
    <a:dk2>
      <a:srgbClr val="373545"/>
    </a:dk2>
    <a:lt2>
      <a:srgbClr val="CEDBE6"/>
    </a:lt2>
    <a:accent1>
      <a:srgbClr val="006666"/>
    </a:accent1>
    <a:accent2>
      <a:srgbClr val="F7941D"/>
    </a:accent2>
    <a:accent3>
      <a:srgbClr val="028A8A"/>
    </a:accent3>
    <a:accent4>
      <a:srgbClr val="84ACB6"/>
    </a:accent4>
    <a:accent5>
      <a:srgbClr val="339933"/>
    </a:accent5>
    <a:accent6>
      <a:srgbClr val="C15757"/>
    </a:accent6>
    <a:hlink>
      <a:srgbClr val="2683C6"/>
    </a:hlink>
    <a:folHlink>
      <a:srgbClr val="774D0F"/>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SC 2-22">
    <a:dk1>
      <a:sysClr val="windowText" lastClr="000000"/>
    </a:dk1>
    <a:lt1>
      <a:sysClr val="window" lastClr="FFFFFF"/>
    </a:lt1>
    <a:dk2>
      <a:srgbClr val="373545"/>
    </a:dk2>
    <a:lt2>
      <a:srgbClr val="CEDBE6"/>
    </a:lt2>
    <a:accent1>
      <a:srgbClr val="006666"/>
    </a:accent1>
    <a:accent2>
      <a:srgbClr val="F7941D"/>
    </a:accent2>
    <a:accent3>
      <a:srgbClr val="028A8A"/>
    </a:accent3>
    <a:accent4>
      <a:srgbClr val="84ACB6"/>
    </a:accent4>
    <a:accent5>
      <a:srgbClr val="339933"/>
    </a:accent5>
    <a:accent6>
      <a:srgbClr val="C15757"/>
    </a:accent6>
    <a:hlink>
      <a:srgbClr val="2683C6"/>
    </a:hlink>
    <a:folHlink>
      <a:srgbClr val="774D0F"/>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LSC 2-22">
    <a:dk1>
      <a:sysClr val="windowText" lastClr="000000"/>
    </a:dk1>
    <a:lt1>
      <a:sysClr val="window" lastClr="FFFFFF"/>
    </a:lt1>
    <a:dk2>
      <a:srgbClr val="373545"/>
    </a:dk2>
    <a:lt2>
      <a:srgbClr val="CEDBE6"/>
    </a:lt2>
    <a:accent1>
      <a:srgbClr val="006666"/>
    </a:accent1>
    <a:accent2>
      <a:srgbClr val="F7941D"/>
    </a:accent2>
    <a:accent3>
      <a:srgbClr val="028A8A"/>
    </a:accent3>
    <a:accent4>
      <a:srgbClr val="84ACB6"/>
    </a:accent4>
    <a:accent5>
      <a:srgbClr val="339933"/>
    </a:accent5>
    <a:accent6>
      <a:srgbClr val="C15757"/>
    </a:accent6>
    <a:hlink>
      <a:srgbClr val="2683C6"/>
    </a:hlink>
    <a:folHlink>
      <a:srgbClr val="774D0F"/>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DB863C3E78D24AA47C630F8E2EB2E7" ma:contentTypeVersion="11" ma:contentTypeDescription="Create a new document." ma:contentTypeScope="" ma:versionID="a51eef2f1b18d00fafd78c78f772c738">
  <xsd:schema xmlns:xsd="http://www.w3.org/2001/XMLSchema" xmlns:xs="http://www.w3.org/2001/XMLSchema" xmlns:p="http://schemas.microsoft.com/office/2006/metadata/properties" xmlns:ns2="18c59fbc-0244-4320-98bc-4a01adbfafff" targetNamespace="http://schemas.microsoft.com/office/2006/metadata/properties" ma:root="true" ma:fieldsID="01dc6111ef3c06568399763d98210e75" ns2:_="">
    <xsd:import namespace="18c59fbc-0244-4320-98bc-4a01adbfaff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c59fbc-0244-4320-98bc-4a01adbfaf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4F39162-9409-41A9-94D8-5D6D0F004F2A}">
  <ds:schemaRefs>
    <ds:schemaRef ds:uri="http://schemas.microsoft.com/sharepoint/v3/contenttype/forms"/>
  </ds:schemaRefs>
</ds:datastoreItem>
</file>

<file path=customXml/itemProps2.xml><?xml version="1.0" encoding="utf-8"?>
<ds:datastoreItem xmlns:ds="http://schemas.openxmlformats.org/officeDocument/2006/customXml" ds:itemID="{706B2766-8569-4558-BA4D-5946E5E147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c59fbc-0244-4320-98bc-4a01adbfaf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84036A-B896-4253-AA45-CED83D856D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Urban</Template>
  <TotalTime>3351</TotalTime>
  <Words>916</Words>
  <Application>Microsoft Office PowerPoint</Application>
  <PresentationFormat>On-screen Show (4:3)</PresentationFormat>
  <Paragraphs>110</Paragraphs>
  <Slides>14</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Cambria</vt:lpstr>
      <vt:lpstr>Courier New</vt:lpstr>
      <vt:lpstr>Georgia</vt:lpstr>
      <vt:lpstr>Tahoma</vt:lpstr>
      <vt:lpstr>Wingdings 2</vt:lpstr>
      <vt:lpstr>Urban</vt:lpstr>
      <vt:lpstr>Shasta Coordinated  Transportation Plan</vt:lpstr>
      <vt:lpstr>Project Team</vt:lpstr>
      <vt:lpstr>What is a Coordinated Plan?</vt:lpstr>
      <vt:lpstr>Shasta Coordinated Transportation Plan Goals</vt:lpstr>
      <vt:lpstr>Where are we in the plan process?</vt:lpstr>
      <vt:lpstr>Shasta Region Demographics</vt:lpstr>
      <vt:lpstr>Transit Needs Index</vt:lpstr>
      <vt:lpstr>PowerPoint Presentation</vt:lpstr>
      <vt:lpstr>2017 Shasta Coordinated Transportation Plan</vt:lpstr>
      <vt:lpstr>2017 Shasta Coordinated Transportation Plan</vt:lpstr>
      <vt:lpstr>Strategic Coordination Categories</vt:lpstr>
      <vt:lpstr>Project Timeline</vt:lpstr>
      <vt:lpstr>Why are you here today?</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Nevada County</dc:title>
  <dc:creator>Genevieve</dc:creator>
  <cp:lastModifiedBy>Justine Marmesh</cp:lastModifiedBy>
  <cp:revision>132</cp:revision>
  <dcterms:created xsi:type="dcterms:W3CDTF">2013-03-18T18:05:35Z</dcterms:created>
  <dcterms:modified xsi:type="dcterms:W3CDTF">2023-09-28T20:52:21Z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0x010100E2DB863C3E78D24AA47C630F8E2EB2E7</vt:lpwstr>
  </property>
</Properties>
</file>